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6858000" cx="9144000"/>
  <p:notesSz cx="6858000" cy="9144000"/>
  <p:embeddedFontLst>
    <p:embeddedFont>
      <p:font typeface="Helvetica Neue"/>
      <p:regular r:id="rId88"/>
      <p:bold r:id="rId89"/>
      <p:italic r:id="rId90"/>
      <p:boldItalic r:id="rId91"/>
    </p:embeddedFont>
    <p:embeddedFont>
      <p:font typeface="Fira Sans Ligh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96" roundtripDataSignature="AMtx7mirbxcoyz/8ZDfM7nyXfyS47JoO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HelveticaNeue-regular.fntdata"/><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FiraSansLight-boldItalic.fntdata"/><Relationship Id="rId50" Type="http://schemas.openxmlformats.org/officeDocument/2006/relationships/slide" Target="slides/slide44.xml"/><Relationship Id="rId94" Type="http://schemas.openxmlformats.org/officeDocument/2006/relationships/font" Target="fonts/FiraSansLight-italic.fntdata"/><Relationship Id="rId53" Type="http://schemas.openxmlformats.org/officeDocument/2006/relationships/slide" Target="slides/slide47.xml"/><Relationship Id="rId52" Type="http://schemas.openxmlformats.org/officeDocument/2006/relationships/slide" Target="slides/slide46.xml"/><Relationship Id="rId96" Type="http://customschemas.google.com/relationships/presentationmetadata" Target="meta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FiraSansLight-bold.fntdata"/><Relationship Id="rId92" Type="http://schemas.openxmlformats.org/officeDocument/2006/relationships/font" Target="fonts/FiraSansLight-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c75f20c8d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bc75f20c8d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800"/>
          </a:p>
        </p:txBody>
      </p:sp>
      <p:sp>
        <p:nvSpPr>
          <p:cNvPr id="260" name="Google Shape;26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For example: array 0-5 a[6] 7,4,10,8,3,1, so draw array and show right hand side sorted and left unsorted. </a:t>
            </a:r>
            <a:endParaRPr/>
          </a:p>
          <a:p>
            <a:pPr indent="0" lvl="0" marL="0" rtl="0" algn="l">
              <a:lnSpc>
                <a:spcPct val="100000"/>
              </a:lnSpc>
              <a:spcBef>
                <a:spcPts val="0"/>
              </a:spcBef>
              <a:spcAft>
                <a:spcPts val="0"/>
              </a:spcAft>
              <a:buSzPts val="1400"/>
              <a:buNone/>
            </a:pPr>
            <a:r>
              <a:t/>
            </a:r>
            <a:endParaRPr/>
          </a:p>
        </p:txBody>
      </p:sp>
      <p:sp>
        <p:nvSpPr>
          <p:cNvPr id="272" name="Google Shape;27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c75f20c8d_0_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bc75f20c8d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Number of passes a-1. where a is array size</a:t>
            </a:r>
            <a:endParaRPr/>
          </a:p>
          <a:p>
            <a:pPr indent="0" lvl="0" marL="0" rtl="0" algn="l">
              <a:lnSpc>
                <a:spcPct val="100000"/>
              </a:lnSpc>
              <a:spcBef>
                <a:spcPts val="0"/>
              </a:spcBef>
              <a:spcAft>
                <a:spcPts val="0"/>
              </a:spcAft>
              <a:buSzPts val="1400"/>
              <a:buNone/>
            </a:pPr>
            <a:r>
              <a:t/>
            </a:r>
            <a:endParaRPr/>
          </a:p>
        </p:txBody>
      </p:sp>
      <p:sp>
        <p:nvSpPr>
          <p:cNvPr id="282" name="Google Shape;282;g2bc75f20c8d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c75f20c8d_0_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bc75f20c8d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array 0-5 a[6] 7,4,10,8,3,1. min=1 so it will come 1,3,4,8,7,10 </a:t>
            </a:r>
            <a:endParaRPr/>
          </a:p>
          <a:p>
            <a:pPr indent="0" lvl="0" marL="0" rtl="0" algn="l">
              <a:lnSpc>
                <a:spcPct val="100000"/>
              </a:lnSpc>
              <a:spcBef>
                <a:spcPts val="0"/>
              </a:spcBef>
              <a:spcAft>
                <a:spcPts val="0"/>
              </a:spcAft>
              <a:buSzPts val="1400"/>
              <a:buNone/>
            </a:pPr>
            <a:r>
              <a:t/>
            </a:r>
            <a:endParaRPr/>
          </a:p>
        </p:txBody>
      </p:sp>
      <p:sp>
        <p:nvSpPr>
          <p:cNvPr id="292" name="Google Shape;292;g2bc75f20c8d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c75f20c8d_0_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bc75f20c8d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Answer: 10,14,19,27,33,35,42,44</a:t>
            </a:r>
            <a:endParaRPr/>
          </a:p>
          <a:p>
            <a:pPr indent="0" lvl="0" marL="0" rtl="0" algn="l">
              <a:lnSpc>
                <a:spcPct val="100000"/>
              </a:lnSpc>
              <a:spcBef>
                <a:spcPts val="0"/>
              </a:spcBef>
              <a:spcAft>
                <a:spcPts val="0"/>
              </a:spcAft>
              <a:buSzPts val="1400"/>
              <a:buNone/>
            </a:pPr>
            <a:r>
              <a:t/>
            </a:r>
            <a:endParaRPr/>
          </a:p>
        </p:txBody>
      </p:sp>
      <p:sp>
        <p:nvSpPr>
          <p:cNvPr id="302" name="Google Shape;302;g2bc75f20c8d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c75f20c8d_0_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bc75f20c8d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First loop is for passes. </a:t>
            </a:r>
            <a:endParaRPr/>
          </a:p>
          <a:p>
            <a:pPr indent="0" lvl="0" marL="0" rtl="0" algn="l">
              <a:spcBef>
                <a:spcPts val="360"/>
              </a:spcBef>
              <a:spcAft>
                <a:spcPts val="0"/>
              </a:spcAft>
              <a:buClr>
                <a:schemeClr val="dk1"/>
              </a:buClr>
              <a:buFont typeface="Arial"/>
              <a:buNone/>
            </a:pPr>
            <a:r>
              <a:rPr lang="en-US"/>
              <a:t>Second loop for finding minimum element</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K is minimum here </a:t>
            </a:r>
            <a:endParaRPr/>
          </a:p>
          <a:p>
            <a:pPr indent="0" lvl="0" marL="0" rtl="0" algn="l">
              <a:spcBef>
                <a:spcPts val="360"/>
              </a:spcBef>
              <a:spcAft>
                <a:spcPts val="0"/>
              </a:spcAft>
              <a:buClr>
                <a:schemeClr val="dk1"/>
              </a:buClr>
              <a:buFont typeface="Arial"/>
              <a:buNone/>
            </a:pPr>
            <a:r>
              <a:t/>
            </a:r>
            <a:endParaRPr/>
          </a:p>
          <a:p>
            <a:pPr indent="0" lvl="0" marL="0" rtl="0" algn="l">
              <a:spcBef>
                <a:spcPts val="360"/>
              </a:spcBef>
              <a:spcAft>
                <a:spcPts val="0"/>
              </a:spcAft>
              <a:buClr>
                <a:schemeClr val="dk1"/>
              </a:buClr>
              <a:buFont typeface="Arial"/>
              <a:buNone/>
            </a:pPr>
            <a:r>
              <a:rPr lang="en-US"/>
              <a:t>You can use swap function as well</a:t>
            </a:r>
            <a:endParaRPr/>
          </a:p>
          <a:p>
            <a:pPr indent="0" lvl="0" marL="0" rtl="0" algn="l">
              <a:lnSpc>
                <a:spcPct val="100000"/>
              </a:lnSpc>
              <a:spcBef>
                <a:spcPts val="0"/>
              </a:spcBef>
              <a:spcAft>
                <a:spcPts val="0"/>
              </a:spcAft>
              <a:buSzPts val="1400"/>
              <a:buNone/>
            </a:pPr>
            <a:r>
              <a:t/>
            </a:r>
            <a:endParaRPr/>
          </a:p>
        </p:txBody>
      </p:sp>
      <p:sp>
        <p:nvSpPr>
          <p:cNvPr id="313" name="Google Shape;313;g2bc75f20c8d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c75f20c8d_0_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bc75f20c8d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2bc75f20c8d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c75f20c8d_0_1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bc75f20c8d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2bc75f20c8d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c8df75fec_5_1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2bc8df75fec_5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2bc8df75fec_5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c75f20c8d_0_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2bc75f20c8d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2bc75f20c8d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bc75f20c8d_0_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bc75f20c8d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2bc75f20c8d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c75f20c8d_0_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bc75f20c8d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g2bc75f20c8d_0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c8df75fec_5_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bc8df75fec_5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2bc8df75fec_5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93" name="Google Shape;39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4" name="Google Shape;3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c8df75fec_5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bc8df75fec_5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800"/>
          </a:p>
        </p:txBody>
      </p:sp>
      <p:sp>
        <p:nvSpPr>
          <p:cNvPr id="404" name="Google Shape;404;g2bc8df75fec_5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en-US"/>
              <a:t>By default, ascending order </a:t>
            </a:r>
            <a:endParaRPr/>
          </a:p>
          <a:p>
            <a:pPr indent="-228600" lvl="0" marL="228600" rtl="0" algn="l">
              <a:spcBef>
                <a:spcPts val="0"/>
              </a:spcBef>
              <a:spcAft>
                <a:spcPts val="0"/>
              </a:spcAft>
              <a:buClr>
                <a:schemeClr val="dk1"/>
              </a:buClr>
              <a:buSzPts val="1200"/>
              <a:buFont typeface="Calibri"/>
              <a:buAutoNum type="arabicPeriod"/>
            </a:pPr>
            <a:r>
              <a:rPr lang="en-US"/>
              <a:t>Pivot element (that can be anything)</a:t>
            </a:r>
            <a:endParaRPr/>
          </a:p>
          <a:p>
            <a:pPr indent="-228600" lvl="0" marL="228600" rtl="0" algn="l">
              <a:spcBef>
                <a:spcPts val="0"/>
              </a:spcBef>
              <a:spcAft>
                <a:spcPts val="0"/>
              </a:spcAft>
              <a:buClr>
                <a:schemeClr val="dk1"/>
              </a:buClr>
              <a:buSzPts val="1200"/>
              <a:buFont typeface="Calibri"/>
              <a:buAutoNum type="arabicPeriod"/>
            </a:pPr>
            <a:r>
              <a:rPr lang="en-US"/>
              <a:t>Divide and Conquer.</a:t>
            </a:r>
            <a:endParaRPr/>
          </a:p>
          <a:p>
            <a:pPr indent="-228600" lvl="0" marL="228600" rtl="0" algn="l">
              <a:spcBef>
                <a:spcPts val="0"/>
              </a:spcBef>
              <a:spcAft>
                <a:spcPts val="0"/>
              </a:spcAft>
              <a:buClr>
                <a:schemeClr val="dk1"/>
              </a:buClr>
              <a:buSzPts val="1200"/>
              <a:buFont typeface="Calibri"/>
              <a:buAutoNum type="arabicPeriod"/>
            </a:pPr>
            <a:r>
              <a:rPr lang="en-US"/>
              <a:t>Partitioning. </a:t>
            </a:r>
            <a:endParaRPr/>
          </a:p>
          <a:p>
            <a:pPr indent="-152400" lvl="0" marL="228600" rtl="0" algn="l">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415" name="Google Shape;415;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c75f20c8d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strategy adopted in quicksort is to shuffle the elements in the array into two non-empty partitions/sections so that all the elements in the left partition are less than or equal to those in the right partition. The elements in each partition are not necessarily sorted</a:t>
            </a:r>
            <a:endParaRPr/>
          </a:p>
          <a:p>
            <a:pPr indent="0" lvl="0" marL="0" rtl="0" algn="l">
              <a:spcBef>
                <a:spcPts val="360"/>
              </a:spcBef>
              <a:spcAft>
                <a:spcPts val="0"/>
              </a:spcAft>
              <a:buClr>
                <a:schemeClr val="dk1"/>
              </a:buClr>
              <a:buFont typeface="Arial"/>
              <a:buNone/>
            </a:pPr>
            <a:r>
              <a:t/>
            </a:r>
            <a:endParaRPr/>
          </a:p>
          <a:p>
            <a:pPr indent="0" lvl="0" marL="0" rtl="0" algn="l">
              <a:lnSpc>
                <a:spcPct val="100000"/>
              </a:lnSpc>
              <a:spcBef>
                <a:spcPts val="0"/>
              </a:spcBef>
              <a:spcAft>
                <a:spcPts val="0"/>
              </a:spcAft>
              <a:buSzPts val="1400"/>
              <a:buNone/>
            </a:pPr>
            <a:r>
              <a:t/>
            </a:r>
            <a:endParaRPr/>
          </a:p>
        </p:txBody>
      </p:sp>
      <p:sp>
        <p:nvSpPr>
          <p:cNvPr id="424" name="Google Shape;424;g2bc75f20c8d_0_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c75f20c8d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2bc75f20c8d_0_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c75f20c8d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2bc75f20c8d_0_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c75f20c8d_0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2bc75f20c8d_0_2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c75f20c8d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2bc75f20c8d_0_2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c8df75fec_5_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bc8df75fec_5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2bc8df75fec_5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c75f20c8d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2bc75f20c8d_0_2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c75f20c8d_0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2bc75f20c8d_0_2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bc75f20c8d_0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2bc75f20c8d_0_2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c75f20c8d_0_2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bc75f20c8d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bc75f20c8d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bc8df75fec_3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bc8df75fec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2bc8df75fec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c8df75fec_5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2bc8df75fec_5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c8df75fec_5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running time of quicksort depends on whether the partitioning is balanced or unbalanced</a:t>
            </a:r>
            <a:endParaRPr/>
          </a:p>
          <a:p>
            <a:pPr indent="0" lvl="0" marL="0" rtl="0" algn="l">
              <a:spcBef>
                <a:spcPts val="0"/>
              </a:spcBef>
              <a:spcAft>
                <a:spcPts val="0"/>
              </a:spcAft>
              <a:buClr>
                <a:schemeClr val="dk1"/>
              </a:buClr>
              <a:buSzPts val="1100"/>
              <a:buFont typeface="Arial"/>
              <a:buNone/>
            </a:pPr>
            <a:r>
              <a:rPr lang="en-US"/>
              <a:t>This depends on which elements are used for partitioning</a:t>
            </a:r>
            <a:endParaRPr/>
          </a:p>
          <a:p>
            <a:pPr indent="0" lvl="0" marL="0" rtl="0" algn="l">
              <a:spcBef>
                <a:spcPts val="0"/>
              </a:spcBef>
              <a:spcAft>
                <a:spcPts val="0"/>
              </a:spcAft>
              <a:buClr>
                <a:schemeClr val="dk1"/>
              </a:buClr>
              <a:buSzPts val="1100"/>
              <a:buFont typeface="Arial"/>
              <a:buNone/>
            </a:pPr>
            <a:r>
              <a:rPr lang="en-US"/>
              <a:t>If the partitioning is balanced, the algorithms runs pretty fast O(n log n)</a:t>
            </a:r>
            <a:endParaRPr/>
          </a:p>
          <a:p>
            <a:pPr indent="0" lvl="0" marL="0" rtl="0" algn="l">
              <a:spcBef>
                <a:spcPts val="0"/>
              </a:spcBef>
              <a:spcAft>
                <a:spcPts val="0"/>
              </a:spcAft>
              <a:buClr>
                <a:schemeClr val="dk1"/>
              </a:buClr>
              <a:buSzPts val="1100"/>
              <a:buFont typeface="Arial"/>
              <a:buNone/>
            </a:pPr>
            <a:r>
              <a:rPr lang="en-US"/>
              <a:t>If it is unbalanced, it can run asymptotically as slow as insertion sort</a:t>
            </a:r>
            <a:endParaRPr/>
          </a:p>
          <a:p>
            <a:pPr indent="0" lvl="0" marL="0" rtl="0" algn="l">
              <a:lnSpc>
                <a:spcPct val="100000"/>
              </a:lnSpc>
              <a:spcBef>
                <a:spcPts val="0"/>
              </a:spcBef>
              <a:spcAft>
                <a:spcPts val="0"/>
              </a:spcAft>
              <a:buSzPts val="1400"/>
              <a:buNone/>
            </a:pPr>
            <a:r>
              <a:t/>
            </a:r>
            <a:endParaRPr/>
          </a:p>
        </p:txBody>
      </p:sp>
      <p:sp>
        <p:nvSpPr>
          <p:cNvPr id="539" name="Google Shape;539;g2bc8df75fec_5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c75f20c8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bc75f20c8d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c8df75fec_5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2bc8df75fec_5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bc8df75fec_5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2bc8df75fec_5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800"/>
          </a:p>
        </p:txBody>
      </p:sp>
      <p:sp>
        <p:nvSpPr>
          <p:cNvPr id="558" name="Google Shape;558;g2bc8df75fec_5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An axiom is a premise or starting point of reasoning. A self-evident principle or one that is accepted as true without proof as the basis for argument</a:t>
            </a:r>
            <a:endParaRPr/>
          </a:p>
          <a:p>
            <a:pPr indent="0" lvl="0" marL="0" rtl="0" algn="l">
              <a:lnSpc>
                <a:spcPct val="100000"/>
              </a:lnSpc>
              <a:spcBef>
                <a:spcPts val="0"/>
              </a:spcBef>
              <a:spcAft>
                <a:spcPts val="0"/>
              </a:spcAft>
              <a:buClr>
                <a:schemeClr val="dk1"/>
              </a:buClr>
              <a:buSzPts val="1200"/>
              <a:buFont typeface="Calibri"/>
              <a:buNone/>
            </a:pPr>
            <a:r>
              <a:rPr lang="en-US"/>
              <a:t>Peano Axiom are a set of axioms for the natural numbers</a:t>
            </a:r>
            <a:endParaRPr/>
          </a:p>
          <a:p>
            <a:pPr indent="0" lvl="0" marL="0" rtl="0" algn="l">
              <a:lnSpc>
                <a:spcPct val="100000"/>
              </a:lnSpc>
              <a:spcBef>
                <a:spcPts val="0"/>
              </a:spcBef>
              <a:spcAft>
                <a:spcPts val="0"/>
              </a:spcAft>
              <a:buSzPts val="1400"/>
              <a:buNone/>
            </a:pPr>
            <a:r>
              <a:t/>
            </a:r>
            <a:endParaRPr/>
          </a:p>
        </p:txBody>
      </p:sp>
      <p:sp>
        <p:nvSpPr>
          <p:cNvPr id="632" name="Google Shape;63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c75f20c8d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bc75f20c8d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c75f20c8d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bc75f20c8d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Java provides the package java.io that has a number of classes and associated methods that can be used in programs to access the file system on your disk, create new files, read information stored on file and process it, write new information to a file, etc. </a:t>
            </a:r>
            <a:endParaRPr/>
          </a:p>
          <a:p>
            <a:pPr indent="0" lvl="0" marL="0" rtl="0" algn="l">
              <a:lnSpc>
                <a:spcPct val="100000"/>
              </a:lnSpc>
              <a:spcBef>
                <a:spcPts val="0"/>
              </a:spcBef>
              <a:spcAft>
                <a:spcPts val="0"/>
              </a:spcAft>
              <a:buSzPts val="1400"/>
              <a:buNone/>
            </a:pPr>
            <a:r>
              <a:rPr lang="en-US" sz="1200"/>
              <a:t>The File class contained in this package provides the required methods to solve this problem</a:t>
            </a:r>
            <a:endParaRPr sz="1200"/>
          </a:p>
          <a:p>
            <a:pPr indent="0" lvl="0" marL="0" rtl="0" algn="l">
              <a:lnSpc>
                <a:spcPct val="100000"/>
              </a:lnSpc>
              <a:spcBef>
                <a:spcPts val="0"/>
              </a:spcBef>
              <a:spcAft>
                <a:spcPts val="0"/>
              </a:spcAft>
              <a:buSzPts val="1400"/>
              <a:buNone/>
            </a:pPr>
            <a:r>
              <a:t/>
            </a:r>
            <a:endParaRPr/>
          </a:p>
        </p:txBody>
      </p:sp>
      <p:sp>
        <p:nvSpPr>
          <p:cNvPr id="731" name="Google Shape;73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bc8df75fec_5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2bc8df75fec_5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800"/>
          </a:p>
        </p:txBody>
      </p:sp>
      <p:sp>
        <p:nvSpPr>
          <p:cNvPr id="759" name="Google Shape;759;g2bc8df75fec_5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sz="1800"/>
          </a:p>
        </p:txBody>
      </p:sp>
      <p:sp>
        <p:nvSpPr>
          <p:cNvPr id="781" name="Google Shape;78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800"/>
          </a:p>
        </p:txBody>
      </p:sp>
      <p:sp>
        <p:nvSpPr>
          <p:cNvPr id="790" name="Google Shape;79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8" name="Google Shape;80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c75f20c8d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bc75f20c8d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5" name="Google Shape;845;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4" name="Google Shape;864;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3" name="Google Shape;873;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c75f20c8d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bc75f20c8d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8" name="Google Shape;928;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c75f20c8d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2bc75f20c8d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1"/>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1"/>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6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2"/>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8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3"/>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3"/>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8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6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6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66"/>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66"/>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03" name="Google Shape;103;p6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6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6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6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9" name="Google Shape;109;p6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6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68"/>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5" name="Google Shape;115;p68"/>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6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6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69"/>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9"/>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2" name="Google Shape;122;p69"/>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69"/>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24" name="Google Shape;124;p69"/>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7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7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71"/>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36" name="Google Shape;136;p71"/>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37" name="Google Shape;137;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5"/>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6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7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72"/>
          <p:cNvSpPr/>
          <p:nvPr>
            <p:ph idx="2" type="pic"/>
          </p:nvPr>
        </p:nvSpPr>
        <p:spPr>
          <a:xfrm>
            <a:off x="3887391" y="987426"/>
            <a:ext cx="4629150" cy="4873625"/>
          </a:xfrm>
          <a:prstGeom prst="rect">
            <a:avLst/>
          </a:prstGeom>
          <a:noFill/>
          <a:ln>
            <a:noFill/>
          </a:ln>
        </p:spPr>
      </p:sp>
      <p:sp>
        <p:nvSpPr>
          <p:cNvPr id="143" name="Google Shape;143;p7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44" name="Google Shape;144;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7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3"/>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7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7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74"/>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74"/>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7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7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0" name="Google Shape;30;p7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7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7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7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7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7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7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0"/>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80"/>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8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1"/>
          <p:cNvSpPr/>
          <p:nvPr>
            <p:ph idx="2" type="pic"/>
          </p:nvPr>
        </p:nvSpPr>
        <p:spPr>
          <a:xfrm>
            <a:off x="3887391" y="987426"/>
            <a:ext cx="4629150" cy="4873625"/>
          </a:xfrm>
          <a:prstGeom prst="rect">
            <a:avLst/>
          </a:prstGeom>
          <a:noFill/>
          <a:ln>
            <a:noFill/>
          </a:ln>
        </p:spPr>
      </p:sp>
      <p:sp>
        <p:nvSpPr>
          <p:cNvPr id="68" name="Google Shape;68;p81"/>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8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6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6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6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7" name="Google Shape;87;p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2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 name="Google Shape;165;p1"/>
          <p:cNvSpPr/>
          <p:nvPr/>
        </p:nvSpPr>
        <p:spPr>
          <a:xfrm rot="10800000">
            <a:off x="-1" y="-22693"/>
            <a:ext cx="9143998" cy="4374129"/>
          </a:xfrm>
          <a:prstGeom prst="rect">
            <a:avLst/>
          </a:prstGeom>
          <a:gradFill>
            <a:gsLst>
              <a:gs pos="0">
                <a:srgbClr val="2F5496"/>
              </a:gs>
              <a:gs pos="100000">
                <a:srgbClr val="000000"/>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6" name="Google Shape;166;p1"/>
          <p:cNvSpPr/>
          <p:nvPr/>
        </p:nvSpPr>
        <p:spPr>
          <a:xfrm rot="5400000">
            <a:off x="2384720" y="-2407841"/>
            <a:ext cx="4374557" cy="9144000"/>
          </a:xfrm>
          <a:prstGeom prst="rect">
            <a:avLst/>
          </a:prstGeom>
          <a:gradFill>
            <a:gsLst>
              <a:gs pos="0">
                <a:srgbClr val="4472C4">
                  <a:alpha val="0"/>
                </a:srgbClr>
              </a:gs>
              <a:gs pos="40000">
                <a:srgbClr val="4472C4">
                  <a:alpha val="0"/>
                </a:srgbClr>
              </a:gs>
              <a:gs pos="100000">
                <a:srgbClr val="2F5496">
                  <a:alpha val="51372"/>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7" name="Google Shape;167;p1"/>
          <p:cNvSpPr/>
          <p:nvPr/>
        </p:nvSpPr>
        <p:spPr>
          <a:xfrm rot="5400000">
            <a:off x="2555756" y="-2236808"/>
            <a:ext cx="4374128" cy="8802359"/>
          </a:xfrm>
          <a:prstGeom prst="rect">
            <a:avLst/>
          </a:prstGeom>
          <a:gradFill>
            <a:gsLst>
              <a:gs pos="0">
                <a:srgbClr val="4472C4">
                  <a:alpha val="0"/>
                </a:srgbClr>
              </a:gs>
              <a:gs pos="17000">
                <a:srgbClr val="4472C4">
                  <a:alpha val="0"/>
                </a:srgbClr>
              </a:gs>
              <a:gs pos="100000">
                <a:srgbClr val="000000">
                  <a:alpha val="36470"/>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 name="Google Shape;168;p1"/>
          <p:cNvSpPr/>
          <p:nvPr/>
        </p:nvSpPr>
        <p:spPr>
          <a:xfrm>
            <a:off x="-3" y="-22690"/>
            <a:ext cx="6406863" cy="4374126"/>
          </a:xfrm>
          <a:prstGeom prst="rect">
            <a:avLst/>
          </a:prstGeom>
          <a:gradFill>
            <a:gsLst>
              <a:gs pos="0">
                <a:srgbClr val="1F3864">
                  <a:alpha val="0"/>
                </a:srgbClr>
              </a:gs>
              <a:gs pos="100000">
                <a:srgbClr val="000000">
                  <a:alpha val="24313"/>
                </a:srgbClr>
              </a:gs>
            </a:gsLst>
            <a:lin ang="18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9" name="Google Shape;169;p1"/>
          <p:cNvSpPr/>
          <p:nvPr/>
        </p:nvSpPr>
        <p:spPr>
          <a:xfrm rot="-9091028">
            <a:off x="4459073" y="-1032053"/>
            <a:ext cx="3742610" cy="4439131"/>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472C4">
                  <a:alpha val="21568"/>
                </a:srgbClr>
              </a:gs>
              <a:gs pos="87000">
                <a:srgbClr val="8DA9DB">
                  <a:alpha val="1568"/>
                </a:srgbClr>
              </a:gs>
              <a:gs pos="100000">
                <a:srgbClr val="8DA9DB">
                  <a:alpha val="1568"/>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0" name="Google Shape;170;p1"/>
          <p:cNvSpPr txBox="1"/>
          <p:nvPr>
            <p:ph type="ctrTitle"/>
          </p:nvPr>
        </p:nvSpPr>
        <p:spPr>
          <a:xfrm>
            <a:off x="986118" y="735106"/>
            <a:ext cx="7540322" cy="29284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Data Structures</a:t>
            </a:r>
            <a:br>
              <a:rPr lang="en-US" sz="4200">
                <a:solidFill>
                  <a:srgbClr val="FFFFFF"/>
                </a:solidFill>
              </a:rPr>
            </a:br>
            <a:r>
              <a:rPr lang="en-US" sz="4200">
                <a:solidFill>
                  <a:srgbClr val="FFFFFF"/>
                </a:solidFill>
              </a:rPr>
              <a:t>And Algorithms</a:t>
            </a:r>
            <a:endParaRPr/>
          </a:p>
        </p:txBody>
      </p:sp>
      <p:sp>
        <p:nvSpPr>
          <p:cNvPr id="171" name="Google Shape;171;p1"/>
          <p:cNvSpPr txBox="1"/>
          <p:nvPr>
            <p:ph idx="1" type="subTitle"/>
          </p:nvPr>
        </p:nvSpPr>
        <p:spPr>
          <a:xfrm>
            <a:off x="1013011" y="4870824"/>
            <a:ext cx="7504463" cy="14582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Lecturer: Afshan Mehmood</a:t>
            </a:r>
            <a:endParaRPr/>
          </a:p>
          <a:p>
            <a:pPr indent="0" lvl="0" marL="0" rtl="0" algn="l">
              <a:lnSpc>
                <a:spcPct val="90000"/>
              </a:lnSpc>
              <a:spcBef>
                <a:spcPts val="750"/>
              </a:spcBef>
              <a:spcAft>
                <a:spcPts val="0"/>
              </a:spcAft>
              <a:buClr>
                <a:schemeClr val="dk1"/>
              </a:buClr>
              <a:buSzPts val="1800"/>
              <a:buNone/>
            </a:pPr>
            <a:r>
              <a:rPr lang="en-US"/>
              <a:t>afshan.mehmood@griffith.ie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g2bc75f20c8d_0_62"/>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g2bc75f20c8d_0_62"/>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g2bc75f20c8d_0_6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55" name="Google Shape;255;g2bc75f20c8d_0_62"/>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a:t>
            </a:r>
            <a:endParaRPr/>
          </a:p>
          <a:p>
            <a:pPr indent="0" lvl="0" marL="0" rtl="0" algn="l">
              <a:spcBef>
                <a:spcPts val="0"/>
              </a:spcBef>
              <a:spcAft>
                <a:spcPts val="0"/>
              </a:spcAft>
              <a:buNone/>
            </a:pPr>
            <a:r>
              <a:t/>
            </a:r>
            <a:endParaRPr/>
          </a:p>
        </p:txBody>
      </p:sp>
      <p:sp>
        <p:nvSpPr>
          <p:cNvPr id="256" name="Google Shape;256;g2bc75f20c8d_0_62"/>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Clr>
                <a:schemeClr val="dk1"/>
              </a:buClr>
              <a:buSzPts val="1100"/>
              <a:buFont typeface="Arial"/>
              <a:buNone/>
            </a:pPr>
            <a:r>
              <a:rPr b="1" lang="en-US"/>
              <a:t>Advantages</a:t>
            </a:r>
            <a:endParaRPr b="1"/>
          </a:p>
          <a:p>
            <a:pPr indent="-342900" lvl="0" marL="457200" rtl="0" algn="l">
              <a:spcBef>
                <a:spcPts val="750"/>
              </a:spcBef>
              <a:spcAft>
                <a:spcPts val="0"/>
              </a:spcAft>
              <a:buSzPts val="1800"/>
              <a:buChar char="•"/>
            </a:pPr>
            <a:r>
              <a:rPr lang="en-US"/>
              <a:t>Very simple to implement</a:t>
            </a:r>
            <a:endParaRPr/>
          </a:p>
          <a:p>
            <a:pPr indent="-342900" lvl="0" marL="457200" rtl="0" algn="l">
              <a:spcBef>
                <a:spcPts val="0"/>
              </a:spcBef>
              <a:spcAft>
                <a:spcPts val="0"/>
              </a:spcAft>
              <a:buSzPts val="1800"/>
              <a:buChar char="•"/>
            </a:pPr>
            <a:r>
              <a:rPr lang="en-US"/>
              <a:t>Adaptive , gets faster if a list is partially sorted</a:t>
            </a:r>
            <a:endParaRPr/>
          </a:p>
          <a:p>
            <a:pPr indent="0" lvl="0" marL="457200" rtl="0" algn="l">
              <a:spcBef>
                <a:spcPts val="750"/>
              </a:spcBef>
              <a:spcAft>
                <a:spcPts val="0"/>
              </a:spcAft>
              <a:buNone/>
            </a:pPr>
            <a:r>
              <a:t/>
            </a:r>
            <a:endParaRPr/>
          </a:p>
          <a:p>
            <a:pPr indent="0" lvl="0" marL="0" rtl="0" algn="l">
              <a:spcBef>
                <a:spcPts val="750"/>
              </a:spcBef>
              <a:spcAft>
                <a:spcPts val="0"/>
              </a:spcAft>
              <a:buClr>
                <a:schemeClr val="dk1"/>
              </a:buClr>
              <a:buSzPts val="1100"/>
              <a:buFont typeface="Arial"/>
              <a:buNone/>
            </a:pPr>
            <a:r>
              <a:rPr b="1" lang="en-US"/>
              <a:t>Disadvantages</a:t>
            </a:r>
            <a:endParaRPr b="1"/>
          </a:p>
          <a:p>
            <a:pPr indent="-342900" lvl="0" marL="457200" rtl="0" algn="l">
              <a:spcBef>
                <a:spcPts val="750"/>
              </a:spcBef>
              <a:spcAft>
                <a:spcPts val="0"/>
              </a:spcAft>
              <a:buSzPts val="1800"/>
              <a:buChar char="•"/>
            </a:pPr>
            <a:r>
              <a:rPr lang="en-US"/>
              <a:t>Needs multiple iterations to swap all values</a:t>
            </a:r>
            <a:endParaRPr/>
          </a:p>
          <a:p>
            <a:pPr indent="-342900" lvl="0" marL="457200" rtl="0" algn="l">
              <a:spcBef>
                <a:spcPts val="0"/>
              </a:spcBef>
              <a:spcAft>
                <a:spcPts val="0"/>
              </a:spcAft>
              <a:buSzPts val="1800"/>
              <a:buChar char="•"/>
            </a:pPr>
            <a:r>
              <a:rPr lang="en-US"/>
              <a:t>While simple to create it has poor time complexity and is a bad choice for large datasets</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1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17"/>
          <p:cNvSpPr/>
          <p:nvPr/>
        </p:nvSpPr>
        <p:spPr>
          <a:xfrm rot="10800000">
            <a:off x="-1" y="-22693"/>
            <a:ext cx="9143998" cy="4374129"/>
          </a:xfrm>
          <a:prstGeom prst="rect">
            <a:avLst/>
          </a:prstGeom>
          <a:gradFill>
            <a:gsLst>
              <a:gs pos="0">
                <a:srgbClr val="2F5496"/>
              </a:gs>
              <a:gs pos="100000">
                <a:srgbClr val="000000"/>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17"/>
          <p:cNvSpPr/>
          <p:nvPr/>
        </p:nvSpPr>
        <p:spPr>
          <a:xfrm rot="5400000">
            <a:off x="2384720" y="-2407841"/>
            <a:ext cx="4374557" cy="9144000"/>
          </a:xfrm>
          <a:prstGeom prst="rect">
            <a:avLst/>
          </a:prstGeom>
          <a:gradFill>
            <a:gsLst>
              <a:gs pos="0">
                <a:srgbClr val="4472C4">
                  <a:alpha val="0"/>
                </a:srgbClr>
              </a:gs>
              <a:gs pos="40000">
                <a:srgbClr val="4472C4">
                  <a:alpha val="0"/>
                </a:srgbClr>
              </a:gs>
              <a:gs pos="100000">
                <a:srgbClr val="2F5496">
                  <a:alpha val="51372"/>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17"/>
          <p:cNvSpPr/>
          <p:nvPr/>
        </p:nvSpPr>
        <p:spPr>
          <a:xfrm rot="5400000">
            <a:off x="2555756" y="-2236808"/>
            <a:ext cx="4374128" cy="8802359"/>
          </a:xfrm>
          <a:prstGeom prst="rect">
            <a:avLst/>
          </a:prstGeom>
          <a:gradFill>
            <a:gsLst>
              <a:gs pos="0">
                <a:srgbClr val="4472C4">
                  <a:alpha val="0"/>
                </a:srgbClr>
              </a:gs>
              <a:gs pos="17000">
                <a:srgbClr val="4472C4">
                  <a:alpha val="0"/>
                </a:srgbClr>
              </a:gs>
              <a:gs pos="100000">
                <a:srgbClr val="000000">
                  <a:alpha val="36470"/>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p17"/>
          <p:cNvSpPr/>
          <p:nvPr/>
        </p:nvSpPr>
        <p:spPr>
          <a:xfrm>
            <a:off x="-3" y="-22690"/>
            <a:ext cx="6406863" cy="4374126"/>
          </a:xfrm>
          <a:prstGeom prst="rect">
            <a:avLst/>
          </a:prstGeom>
          <a:gradFill>
            <a:gsLst>
              <a:gs pos="0">
                <a:srgbClr val="1F3864">
                  <a:alpha val="0"/>
                </a:srgbClr>
              </a:gs>
              <a:gs pos="100000">
                <a:srgbClr val="000000">
                  <a:alpha val="24313"/>
                </a:srgbClr>
              </a:gs>
            </a:gsLst>
            <a:lin ang="18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17"/>
          <p:cNvSpPr/>
          <p:nvPr/>
        </p:nvSpPr>
        <p:spPr>
          <a:xfrm rot="-9091028">
            <a:off x="4459073" y="-1032053"/>
            <a:ext cx="3742610" cy="4439131"/>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472C4">
                  <a:alpha val="21568"/>
                </a:srgbClr>
              </a:gs>
              <a:gs pos="87000">
                <a:srgbClr val="8DA9DB">
                  <a:alpha val="1568"/>
                </a:srgbClr>
              </a:gs>
              <a:gs pos="100000">
                <a:srgbClr val="8DA9DB">
                  <a:alpha val="1568"/>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17"/>
          <p:cNvSpPr txBox="1"/>
          <p:nvPr>
            <p:ph type="ctrTitle"/>
          </p:nvPr>
        </p:nvSpPr>
        <p:spPr>
          <a:xfrm>
            <a:off x="986118" y="735106"/>
            <a:ext cx="7540322" cy="29284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Selection Sort</a:t>
            </a:r>
            <a:endParaRPr sz="4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 name="Google Shape;275;p18"/>
          <p:cNvSpPr txBox="1"/>
          <p:nvPr>
            <p:ph type="title"/>
          </p:nvPr>
        </p:nvSpPr>
        <p:spPr>
          <a:xfrm>
            <a:off x="219999" y="-817124"/>
            <a:ext cx="7266222" cy="16429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276" name="Google Shape;276;p18"/>
          <p:cNvSpPr txBox="1"/>
          <p:nvPr>
            <p:ph idx="1" type="body"/>
          </p:nvPr>
        </p:nvSpPr>
        <p:spPr>
          <a:xfrm>
            <a:off x="336730" y="1278380"/>
            <a:ext cx="8116605" cy="4665523"/>
          </a:xfrm>
          <a:prstGeom prst="rect">
            <a:avLst/>
          </a:prstGeom>
          <a:noFill/>
          <a:ln>
            <a:noFill/>
          </a:ln>
        </p:spPr>
        <p:txBody>
          <a:bodyPr anchorCtr="0" anchor="t" bIns="45700" lIns="91425" spcFirstLastPara="1" rIns="91425" wrap="square" tIns="45700">
            <a:noAutofit/>
          </a:bodyPr>
          <a:lstStyle/>
          <a:p>
            <a:pPr indent="-431800" lvl="0" marL="457200" rtl="0" algn="l">
              <a:lnSpc>
                <a:spcPct val="100000"/>
              </a:lnSpc>
              <a:spcBef>
                <a:spcPts val="0"/>
              </a:spcBef>
              <a:spcAft>
                <a:spcPts val="0"/>
              </a:spcAft>
              <a:buSzPts val="3200"/>
              <a:buFont typeface="Arial"/>
              <a:buChar char="•"/>
            </a:pPr>
            <a:r>
              <a:rPr lang="en-US" sz="3200">
                <a:latin typeface="Arial"/>
                <a:ea typeface="Arial"/>
                <a:cs typeface="Arial"/>
                <a:sym typeface="Arial"/>
              </a:rPr>
              <a:t>This sorting algorithm is an in-place comparison-based algorithm in which the list is divided into two parts, the sorted part at the left end and the unsorted part at the right end. </a:t>
            </a:r>
            <a:endParaRPr sz="3200">
              <a:solidFill>
                <a:srgbClr val="4D4D4D"/>
              </a:solidFill>
              <a:latin typeface="Helvetica Neue"/>
              <a:ea typeface="Helvetica Neue"/>
              <a:cs typeface="Helvetica Neue"/>
              <a:sym typeface="Helvetica Neue"/>
            </a:endParaRPr>
          </a:p>
          <a:p>
            <a:pPr indent="-431800" lvl="0" marL="457200" rtl="0" algn="l">
              <a:lnSpc>
                <a:spcPct val="100000"/>
              </a:lnSpc>
              <a:spcBef>
                <a:spcPts val="0"/>
              </a:spcBef>
              <a:spcAft>
                <a:spcPts val="0"/>
              </a:spcAft>
              <a:buSzPts val="3200"/>
              <a:buFont typeface="Arial"/>
              <a:buChar char="•"/>
            </a:pPr>
            <a:r>
              <a:rPr lang="en-US" sz="3200">
                <a:latin typeface="Arial"/>
                <a:ea typeface="Arial"/>
                <a:cs typeface="Arial"/>
                <a:sym typeface="Arial"/>
              </a:rPr>
              <a:t>Initially, the sorted part is empty, and the unsorted part is the entire list.</a:t>
            </a:r>
            <a:endParaRPr sz="3200">
              <a:solidFill>
                <a:srgbClr val="4D4D4D"/>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1700"/>
          </a:p>
        </p:txBody>
      </p:sp>
      <p:sp>
        <p:nvSpPr>
          <p:cNvPr id="277" name="Google Shape;277;p18"/>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 name="Google Shape;278;p18"/>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bc75f20c8d_0_8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5" name="Google Shape;285;g2bc75f20c8d_0_89"/>
          <p:cNvSpPr txBox="1"/>
          <p:nvPr>
            <p:ph idx="4294967295"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286" name="Google Shape;286;g2bc75f20c8d_0_89"/>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 name="Google Shape;287;g2bc75f20c8d_0_89"/>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88" name="Google Shape;288;g2bc75f20c8d_0_89"/>
          <p:cNvPicPr preferRelativeResize="0"/>
          <p:nvPr/>
        </p:nvPicPr>
        <p:blipFill>
          <a:blip r:embed="rId3">
            <a:alphaModFix/>
          </a:blip>
          <a:stretch>
            <a:fillRect/>
          </a:stretch>
        </p:blipFill>
        <p:spPr>
          <a:xfrm>
            <a:off x="1154725" y="1057400"/>
            <a:ext cx="7266300" cy="48726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bc75f20c8d_0_9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5" name="Google Shape;295;g2bc75f20c8d_0_98"/>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296" name="Google Shape;296;g2bc75f20c8d_0_98"/>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Char char="•"/>
            </a:pPr>
            <a:r>
              <a:rPr lang="en-US" sz="3200">
                <a:latin typeface="Arial"/>
                <a:ea typeface="Arial"/>
                <a:cs typeface="Arial"/>
                <a:sym typeface="Arial"/>
              </a:rPr>
              <a:t>The smallest element is selected from the unsorted array and swapped with the leftmost element, and that element becomes a part of the sorted array.</a:t>
            </a:r>
            <a:endParaRPr sz="3200">
              <a:solidFill>
                <a:srgbClr val="4D4D4D"/>
              </a:solidFill>
              <a:latin typeface="Helvetica Neue"/>
              <a:ea typeface="Helvetica Neue"/>
              <a:cs typeface="Helvetica Neue"/>
              <a:sym typeface="Helvetica Neue"/>
            </a:endParaRPr>
          </a:p>
          <a:p>
            <a:pPr indent="-342900" lvl="0" marL="342900" rtl="0" algn="l">
              <a:lnSpc>
                <a:spcPct val="100000"/>
              </a:lnSpc>
              <a:spcBef>
                <a:spcPts val="640"/>
              </a:spcBef>
              <a:spcAft>
                <a:spcPts val="0"/>
              </a:spcAft>
              <a:buClr>
                <a:schemeClr val="dk1"/>
              </a:buClr>
              <a:buSzPts val="3200"/>
              <a:buFont typeface="Arial"/>
              <a:buChar char="•"/>
            </a:pPr>
            <a:r>
              <a:rPr lang="en-US" sz="3200">
                <a:latin typeface="Arial"/>
                <a:ea typeface="Arial"/>
                <a:cs typeface="Arial"/>
                <a:sym typeface="Arial"/>
              </a:rPr>
              <a:t>This process continues moving unsorted array boundary by one element to the right.</a:t>
            </a:r>
            <a:endParaRPr sz="3200">
              <a:solidFill>
                <a:srgbClr val="4D4D4D"/>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3200">
              <a:latin typeface="Arial"/>
              <a:ea typeface="Arial"/>
              <a:cs typeface="Arial"/>
              <a:sym typeface="Arial"/>
            </a:endParaRPr>
          </a:p>
        </p:txBody>
      </p:sp>
      <p:sp>
        <p:nvSpPr>
          <p:cNvPr id="297" name="Google Shape;297;g2bc75f20c8d_0_98"/>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 name="Google Shape;298;g2bc75f20c8d_0_98"/>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bc75f20c8d_0_10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5" name="Google Shape;305;g2bc75f20c8d_0_107"/>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06" name="Google Shape;306;g2bc75f20c8d_0_107"/>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3200"/>
              <a:buFont typeface="Arial"/>
              <a:buChar char="•"/>
            </a:pPr>
            <a:r>
              <a:rPr lang="en-US" sz="3200">
                <a:solidFill>
                  <a:srgbClr val="000000"/>
                </a:solidFill>
                <a:latin typeface="Arial"/>
                <a:ea typeface="Arial"/>
                <a:cs typeface="Arial"/>
                <a:sym typeface="Arial"/>
              </a:rPr>
              <a:t>Consider the following depicted array as an example.</a:t>
            </a:r>
            <a:endParaRPr sz="3200">
              <a:solidFill>
                <a:srgbClr val="4D4D4D"/>
              </a:solidFill>
              <a:latin typeface="Helvetica Neue"/>
              <a:ea typeface="Helvetica Neue"/>
              <a:cs typeface="Helvetica Neue"/>
              <a:sym typeface="Helvetica Neue"/>
            </a:endParaRPr>
          </a:p>
          <a:p>
            <a:pPr indent="-342900" lvl="0" marL="342900" rtl="0" algn="l">
              <a:lnSpc>
                <a:spcPct val="100000"/>
              </a:lnSpc>
              <a:spcBef>
                <a:spcPts val="640"/>
              </a:spcBef>
              <a:spcAft>
                <a:spcPts val="0"/>
              </a:spcAft>
              <a:buClr>
                <a:srgbClr val="000000"/>
              </a:buClr>
              <a:buSzPts val="3200"/>
              <a:buFont typeface="Arial"/>
              <a:buChar char="•"/>
            </a:pPr>
            <a:r>
              <a:rPr lang="en-US" sz="3200">
                <a:solidFill>
                  <a:srgbClr val="000000"/>
                </a:solidFill>
                <a:latin typeface="Arial"/>
                <a:ea typeface="Arial"/>
                <a:cs typeface="Arial"/>
                <a:sym typeface="Arial"/>
              </a:rPr>
              <a:t>A[]={14,33,27,10,35,19,42,44}</a:t>
            </a:r>
            <a:endParaRPr sz="3200">
              <a:solidFill>
                <a:srgbClr val="4D4D4D"/>
              </a:solidFill>
              <a:latin typeface="Helvetica Neue"/>
              <a:ea typeface="Helvetica Neue"/>
              <a:cs typeface="Helvetica Neue"/>
              <a:sym typeface="Helvetica Neue"/>
            </a:endParaRPr>
          </a:p>
          <a:p>
            <a:pPr indent="0" lvl="0" marL="457200" rtl="0" algn="l">
              <a:lnSpc>
                <a:spcPct val="90000"/>
              </a:lnSpc>
              <a:spcBef>
                <a:spcPts val="0"/>
              </a:spcBef>
              <a:spcAft>
                <a:spcPts val="0"/>
              </a:spcAft>
              <a:buNone/>
            </a:pPr>
            <a:r>
              <a:t/>
            </a:r>
            <a:endParaRPr sz="3200">
              <a:latin typeface="Arial"/>
              <a:ea typeface="Arial"/>
              <a:cs typeface="Arial"/>
              <a:sym typeface="Arial"/>
            </a:endParaRPr>
          </a:p>
        </p:txBody>
      </p:sp>
      <p:sp>
        <p:nvSpPr>
          <p:cNvPr id="307" name="Google Shape;307;g2bc75f20c8d_0_107"/>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8" name="Google Shape;308;g2bc75f20c8d_0_107"/>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Text&#10;&#10;Description automatically generated" id="309" name="Google Shape;309;g2bc75f20c8d_0_107"/>
          <p:cNvPicPr preferRelativeResize="0"/>
          <p:nvPr/>
        </p:nvPicPr>
        <p:blipFill rotWithShape="1">
          <a:blip r:embed="rId3">
            <a:alphaModFix/>
          </a:blip>
          <a:srcRect b="0" l="0" r="0" t="0"/>
          <a:stretch/>
        </p:blipFill>
        <p:spPr>
          <a:xfrm>
            <a:off x="1234841" y="3609975"/>
            <a:ext cx="6880460" cy="2288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bc75f20c8d_0_11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6" name="Google Shape;316;g2bc75f20c8d_0_116"/>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17" name="Google Shape;317;g2bc75f20c8d_0_116"/>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static void selectionSort(int arr[])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for(int i = 0; i &lt; arr.length; i++){</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//find smallest</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int smallest = i;</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for(int j = i + 1; j &lt; arr.length; j++){</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if(arr[j] &lt; arr[smallest])</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smallest = j;</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 swap</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int temp = arr[i];</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arr[i] = arr[smallest];</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arr[smallest] = temp;</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lnSpc>
                <a:spcPct val="90000"/>
              </a:lnSpc>
              <a:spcBef>
                <a:spcPts val="0"/>
              </a:spcBef>
              <a:spcAft>
                <a:spcPts val="0"/>
              </a:spcAft>
              <a:buNone/>
            </a:pPr>
            <a:r>
              <a:t/>
            </a:r>
            <a:endParaRPr sz="2400">
              <a:latin typeface="Arial"/>
              <a:ea typeface="Arial"/>
              <a:cs typeface="Arial"/>
              <a:sym typeface="Arial"/>
            </a:endParaRPr>
          </a:p>
        </p:txBody>
      </p:sp>
      <p:sp>
        <p:nvSpPr>
          <p:cNvPr id="318" name="Google Shape;318;g2bc75f20c8d_0_116"/>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9" name="Google Shape;319;g2bc75f20c8d_0_116"/>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bc75f20c8d_0_12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6" name="Google Shape;326;g2bc75f20c8d_0_125"/>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27" name="Google Shape;327;g2bc75f20c8d_0_125"/>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8" name="Google Shape;328;g2bc75f20c8d_0_125"/>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29" name="Google Shape;329;g2bc75f20c8d_0_125"/>
          <p:cNvPicPr preferRelativeResize="0"/>
          <p:nvPr/>
        </p:nvPicPr>
        <p:blipFill>
          <a:blip r:embed="rId3">
            <a:alphaModFix/>
          </a:blip>
          <a:stretch>
            <a:fillRect/>
          </a:stretch>
        </p:blipFill>
        <p:spPr>
          <a:xfrm>
            <a:off x="1485900" y="2043113"/>
            <a:ext cx="6477000" cy="307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bc75f20c8d_0_14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6" name="Google Shape;336;g2bc75f20c8d_0_146"/>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37" name="Google Shape;337;g2bc75f20c8d_0_146"/>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US" sz="2400">
                <a:latin typeface="Arial"/>
                <a:ea typeface="Arial"/>
                <a:cs typeface="Arial"/>
                <a:sym typeface="Arial"/>
              </a:rPr>
              <a:t>	static void selectionSort(int list[]) {</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for(int i = 1; i &lt; n; i++){</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//find min</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int min = i;</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for(int j = i + 1; j &lt;=n; j++){</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if(list[j] &lt; list[min])</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min = j;</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 swap</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int temp = list[i];</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list[i] = list[min];</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list[min] = temp;</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457200" rtl="0" algn="l">
              <a:lnSpc>
                <a:spcPct val="90000"/>
              </a:lnSpc>
              <a:spcBef>
                <a:spcPts val="0"/>
              </a:spcBef>
              <a:spcAft>
                <a:spcPts val="0"/>
              </a:spcAft>
              <a:buNone/>
            </a:pPr>
            <a:r>
              <a:t/>
            </a:r>
            <a:endParaRPr sz="2400">
              <a:latin typeface="Arial"/>
              <a:ea typeface="Arial"/>
              <a:cs typeface="Arial"/>
              <a:sym typeface="Arial"/>
            </a:endParaRPr>
          </a:p>
        </p:txBody>
      </p:sp>
      <p:sp>
        <p:nvSpPr>
          <p:cNvPr id="338" name="Google Shape;338;g2bc75f20c8d_0_146"/>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g2bc75f20c8d_0_146"/>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bc8df75fec_5_13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6" name="Google Shape;346;g2bc8df75fec_5_136"/>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47" name="Google Shape;347;g2bc8df75fec_5_136"/>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sz="3200">
                <a:latin typeface="Arial"/>
                <a:ea typeface="Arial"/>
                <a:cs typeface="Arial"/>
                <a:sym typeface="Arial"/>
              </a:rPr>
              <a:t>Time complexity: O(N^2) because it involves a loop within a loop over a space of size f.length.</a:t>
            </a:r>
            <a:endParaRPr sz="3200">
              <a:latin typeface="Arial"/>
              <a:ea typeface="Arial"/>
              <a:cs typeface="Arial"/>
              <a:sym typeface="Arial"/>
            </a:endParaRPr>
          </a:p>
          <a:p>
            <a:pPr indent="-431800" lvl="0" marL="457200" rtl="0" algn="l">
              <a:spcBef>
                <a:spcPts val="0"/>
              </a:spcBef>
              <a:spcAft>
                <a:spcPts val="0"/>
              </a:spcAft>
              <a:buSzPts val="3200"/>
              <a:buChar char="●"/>
            </a:pPr>
            <a:r>
              <a:rPr lang="en-US" sz="3200">
                <a:latin typeface="Arial"/>
                <a:ea typeface="Arial"/>
                <a:cs typeface="Arial"/>
                <a:sym typeface="Arial"/>
              </a:rPr>
              <a:t>Formally, Worst- and best-case performances are both of O(N^2) </a:t>
            </a:r>
            <a:endParaRPr sz="2400">
              <a:latin typeface="Arial"/>
              <a:ea typeface="Arial"/>
              <a:cs typeface="Arial"/>
              <a:sym typeface="Arial"/>
            </a:endParaRPr>
          </a:p>
          <a:p>
            <a:pPr indent="0" lvl="0" marL="457200" rtl="0" algn="l">
              <a:lnSpc>
                <a:spcPct val="90000"/>
              </a:lnSpc>
              <a:spcBef>
                <a:spcPts val="0"/>
              </a:spcBef>
              <a:spcAft>
                <a:spcPts val="0"/>
              </a:spcAft>
              <a:buNone/>
            </a:pPr>
            <a:r>
              <a:t/>
            </a:r>
            <a:endParaRPr sz="2400">
              <a:latin typeface="Arial"/>
              <a:ea typeface="Arial"/>
              <a:cs typeface="Arial"/>
              <a:sym typeface="Arial"/>
            </a:endParaRPr>
          </a:p>
          <a:p>
            <a:pPr indent="0" lvl="0" marL="457200" rtl="0" algn="l">
              <a:lnSpc>
                <a:spcPct val="90000"/>
              </a:lnSpc>
              <a:spcBef>
                <a:spcPts val="0"/>
              </a:spcBef>
              <a:spcAft>
                <a:spcPts val="0"/>
              </a:spcAft>
              <a:buNone/>
            </a:pPr>
            <a:r>
              <a:rPr lang="en-US" sz="2400">
                <a:latin typeface="Arial"/>
                <a:ea typeface="Arial"/>
                <a:cs typeface="Arial"/>
                <a:sym typeface="Arial"/>
              </a:rPr>
              <a:t>Best case: array is already sorted</a:t>
            </a:r>
            <a:endParaRPr sz="2400">
              <a:latin typeface="Arial"/>
              <a:ea typeface="Arial"/>
              <a:cs typeface="Arial"/>
              <a:sym typeface="Arial"/>
            </a:endParaRPr>
          </a:p>
          <a:p>
            <a:pPr indent="0" lvl="0" marL="457200" rtl="0" algn="l">
              <a:lnSpc>
                <a:spcPct val="90000"/>
              </a:lnSpc>
              <a:spcBef>
                <a:spcPts val="0"/>
              </a:spcBef>
              <a:spcAft>
                <a:spcPts val="0"/>
              </a:spcAft>
              <a:buNone/>
            </a:pPr>
            <a:r>
              <a:rPr lang="en-US" sz="2400">
                <a:latin typeface="Arial"/>
                <a:ea typeface="Arial"/>
                <a:cs typeface="Arial"/>
                <a:sym typeface="Arial"/>
              </a:rPr>
              <a:t>Worst case:  array is in reverse order, all items need to swap</a:t>
            </a:r>
            <a:endParaRPr sz="2400">
              <a:latin typeface="Arial"/>
              <a:ea typeface="Arial"/>
              <a:cs typeface="Arial"/>
              <a:sym typeface="Arial"/>
            </a:endParaRPr>
          </a:p>
        </p:txBody>
      </p:sp>
      <p:sp>
        <p:nvSpPr>
          <p:cNvPr id="348" name="Google Shape;348;g2bc8df75fec_5_136"/>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9" name="Google Shape;349;g2bc8df75fec_5_136"/>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2"/>
          <p:cNvSpPr/>
          <p:nvPr/>
        </p:nvSpPr>
        <p:spPr>
          <a:xfrm flipH="1">
            <a:off x="0" y="-1"/>
            <a:ext cx="9143997"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p2"/>
          <p:cNvSpPr/>
          <p:nvPr/>
        </p:nvSpPr>
        <p:spPr>
          <a:xfrm flipH="1" rot="10800000">
            <a:off x="-2" y="0"/>
            <a:ext cx="6086479" cy="1590742"/>
          </a:xfrm>
          <a:prstGeom prst="rect">
            <a:avLst/>
          </a:prstGeom>
          <a:gradFill>
            <a:gsLst>
              <a:gs pos="0">
                <a:srgbClr val="4472C4">
                  <a:alpha val="0"/>
                </a:srgbClr>
              </a:gs>
              <a:gs pos="20000">
                <a:srgbClr val="4472C4">
                  <a:alpha val="0"/>
                </a:srgbClr>
              </a:gs>
              <a:gs pos="100000">
                <a:srgbClr val="1F3864">
                  <a:alpha val="54509"/>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
          <p:cNvSpPr/>
          <p:nvPr/>
        </p:nvSpPr>
        <p:spPr>
          <a:xfrm flipH="1">
            <a:off x="6086474" y="-1"/>
            <a:ext cx="3057523" cy="1590742"/>
          </a:xfrm>
          <a:prstGeom prst="rect">
            <a:avLst/>
          </a:prstGeom>
          <a:gradFill>
            <a:gsLst>
              <a:gs pos="0">
                <a:srgbClr val="4472C4">
                  <a:alpha val="65490"/>
                </a:srgbClr>
              </a:gs>
              <a:gs pos="100000">
                <a:srgbClr val="000000">
                  <a:alpha val="29411"/>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2"/>
          <p:cNvSpPr/>
          <p:nvPr/>
        </p:nvSpPr>
        <p:spPr>
          <a:xfrm>
            <a:off x="344512" y="-1"/>
            <a:ext cx="8799485" cy="1597433"/>
          </a:xfrm>
          <a:prstGeom prst="rect">
            <a:avLst/>
          </a:prstGeom>
          <a:gradFill>
            <a:gsLst>
              <a:gs pos="0">
                <a:srgbClr val="000000">
                  <a:alpha val="0"/>
                </a:srgbClr>
              </a:gs>
              <a:gs pos="50000">
                <a:srgbClr val="000000">
                  <a:alpha val="0"/>
                </a:srgbClr>
              </a:gs>
              <a:gs pos="99000">
                <a:srgbClr val="1F3864">
                  <a:alpha val="51372"/>
                </a:srgbClr>
              </a:gs>
              <a:gs pos="100000">
                <a:srgbClr val="1F3864">
                  <a:alpha val="51372"/>
                </a:srgbClr>
              </a:gs>
            </a:gsLst>
            <a:lin ang="16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2"/>
          <p:cNvSpPr txBox="1"/>
          <p:nvPr>
            <p:ph type="title"/>
          </p:nvPr>
        </p:nvSpPr>
        <p:spPr>
          <a:xfrm>
            <a:off x="1028699" y="294538"/>
            <a:ext cx="7421963"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US" sz="3500">
                <a:solidFill>
                  <a:srgbClr val="FFFFFF"/>
                </a:solidFill>
              </a:rPr>
              <a:t>Lecture 04- Fast Sorting</a:t>
            </a:r>
            <a:endParaRPr/>
          </a:p>
        </p:txBody>
      </p:sp>
      <p:sp>
        <p:nvSpPr>
          <p:cNvPr id="183" name="Google Shape;183;p2"/>
          <p:cNvSpPr txBox="1"/>
          <p:nvPr>
            <p:ph idx="1" type="body"/>
          </p:nvPr>
        </p:nvSpPr>
        <p:spPr>
          <a:xfrm>
            <a:off x="1028699" y="2630282"/>
            <a:ext cx="7293023" cy="1597433"/>
          </a:xfrm>
          <a:prstGeom prst="rect">
            <a:avLst/>
          </a:prstGeom>
          <a:noFill/>
          <a:ln>
            <a:noFill/>
          </a:ln>
        </p:spPr>
        <p:txBody>
          <a:bodyPr anchorCtr="0" anchor="ctr" bIns="45700" lIns="91425" spcFirstLastPara="1" rIns="91425" wrap="square" tIns="45700">
            <a:noAutofit/>
          </a:bodyPr>
          <a:lstStyle/>
          <a:p>
            <a:pPr indent="-215900" lvl="0" marL="171450" rtl="0" algn="l">
              <a:lnSpc>
                <a:spcPct val="90000"/>
              </a:lnSpc>
              <a:spcBef>
                <a:spcPts val="0"/>
              </a:spcBef>
              <a:spcAft>
                <a:spcPts val="0"/>
              </a:spcAft>
              <a:buClr>
                <a:schemeClr val="dk1"/>
              </a:buClr>
              <a:buSzPts val="2400"/>
              <a:buChar char="•"/>
            </a:pPr>
            <a:r>
              <a:rPr lang="en-US" sz="2400"/>
              <a:t>Bubble Sort</a:t>
            </a:r>
            <a:endParaRPr sz="2400"/>
          </a:p>
          <a:p>
            <a:pPr indent="-215900" lvl="0" marL="171450" rtl="0" algn="l">
              <a:lnSpc>
                <a:spcPct val="90000"/>
              </a:lnSpc>
              <a:spcBef>
                <a:spcPts val="0"/>
              </a:spcBef>
              <a:spcAft>
                <a:spcPts val="0"/>
              </a:spcAft>
              <a:buSzPts val="2400"/>
              <a:buChar char="•"/>
            </a:pPr>
            <a:r>
              <a:rPr lang="en-US" sz="2400"/>
              <a:t>Selection Sort</a:t>
            </a:r>
            <a:endParaRPr sz="2400"/>
          </a:p>
          <a:p>
            <a:pPr indent="-215900" lvl="0" marL="171450" rtl="0" algn="l">
              <a:lnSpc>
                <a:spcPct val="90000"/>
              </a:lnSpc>
              <a:spcBef>
                <a:spcPts val="0"/>
              </a:spcBef>
              <a:spcAft>
                <a:spcPts val="0"/>
              </a:spcAft>
              <a:buSzPts val="2400"/>
              <a:buChar char="•"/>
            </a:pPr>
            <a:r>
              <a:rPr lang="en-US" sz="2400"/>
              <a:t>Quick Sort</a:t>
            </a:r>
            <a:endParaRPr sz="2400"/>
          </a:p>
          <a:p>
            <a:pPr indent="-215900" lvl="0" marL="171450" rtl="0" algn="l">
              <a:lnSpc>
                <a:spcPct val="90000"/>
              </a:lnSpc>
              <a:spcBef>
                <a:spcPts val="0"/>
              </a:spcBef>
              <a:spcAft>
                <a:spcPts val="0"/>
              </a:spcAft>
              <a:buSzPts val="2400"/>
              <a:buChar char="•"/>
            </a:pPr>
            <a:r>
              <a:rPr lang="en-US" sz="2400"/>
              <a:t>Merge Sort</a:t>
            </a:r>
            <a:endParaRPr sz="2400"/>
          </a:p>
          <a:p>
            <a:pPr indent="-215900" lvl="0" marL="171450" rtl="0" algn="l">
              <a:lnSpc>
                <a:spcPct val="90000"/>
              </a:lnSpc>
              <a:spcBef>
                <a:spcPts val="0"/>
              </a:spcBef>
              <a:spcAft>
                <a:spcPts val="0"/>
              </a:spcAft>
              <a:buSzPts val="2400"/>
              <a:buChar char="•"/>
            </a:pPr>
            <a:r>
              <a:rPr lang="en-US" sz="2400"/>
              <a:t>Insertion Sort</a:t>
            </a:r>
            <a:endParaRPr sz="2400"/>
          </a:p>
        </p:txBody>
      </p:sp>
      <p:sp>
        <p:nvSpPr>
          <p:cNvPr id="184" name="Google Shape;184;p2"/>
          <p:cNvSpPr txBox="1"/>
          <p:nvPr>
            <p:ph idx="12" type="sldNum"/>
          </p:nvPr>
        </p:nvSpPr>
        <p:spPr>
          <a:xfrm>
            <a:off x="8778240" y="6455431"/>
            <a:ext cx="334434"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rgbClr val="7F7F7F"/>
                </a:solidFill>
                <a:latin typeface="Fira Sans Light"/>
                <a:ea typeface="Fira Sans Light"/>
                <a:cs typeface="Fira Sans Light"/>
                <a:sym typeface="Fira Sans Light"/>
              </a:rPr>
              <a:t>‹#›</a:t>
            </a:fld>
            <a:endParaRPr b="0" i="0" sz="1000" u="none" cap="none" strike="noStrike">
              <a:solidFill>
                <a:srgbClr val="7F7F7F"/>
              </a:solidFill>
              <a:latin typeface="Fira Sans Light"/>
              <a:ea typeface="Fira Sans Light"/>
              <a:cs typeface="Fira Sans Light"/>
              <a:sym typeface="Fira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bc75f20c8d_0_13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6" name="Google Shape;356;g2bc75f20c8d_0_134"/>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57" name="Google Shape;357;g2bc75f20c8d_0_134"/>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0" lvl="0" marL="914400" rtl="0" algn="l">
              <a:spcBef>
                <a:spcPts val="0"/>
              </a:spcBef>
              <a:spcAft>
                <a:spcPts val="0"/>
              </a:spcAft>
              <a:buNone/>
            </a:pPr>
            <a:r>
              <a:t/>
            </a:r>
            <a:endParaRPr sz="32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32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3200">
              <a:latin typeface="Arial"/>
              <a:ea typeface="Arial"/>
              <a:cs typeface="Arial"/>
              <a:sym typeface="Arial"/>
            </a:endParaRPr>
          </a:p>
          <a:p>
            <a:pPr indent="0" lvl="0" marL="457200" rtl="0" algn="l">
              <a:lnSpc>
                <a:spcPct val="90000"/>
              </a:lnSpc>
              <a:spcBef>
                <a:spcPts val="0"/>
              </a:spcBef>
              <a:spcAft>
                <a:spcPts val="0"/>
              </a:spcAft>
              <a:buNone/>
            </a:pPr>
            <a:r>
              <a:t/>
            </a:r>
            <a:endParaRPr sz="3200">
              <a:latin typeface="Arial"/>
              <a:ea typeface="Arial"/>
              <a:cs typeface="Arial"/>
              <a:sym typeface="Arial"/>
            </a:endParaRPr>
          </a:p>
        </p:txBody>
      </p:sp>
      <p:sp>
        <p:nvSpPr>
          <p:cNvPr id="358" name="Google Shape;358;g2bc75f20c8d_0_134"/>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9" name="Google Shape;359;g2bc75f20c8d_0_134"/>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60" name="Google Shape;360;g2bc75f20c8d_0_134"/>
          <p:cNvPicPr preferRelativeResize="0"/>
          <p:nvPr/>
        </p:nvPicPr>
        <p:blipFill>
          <a:blip r:embed="rId3">
            <a:alphaModFix/>
          </a:blip>
          <a:stretch>
            <a:fillRect/>
          </a:stretch>
        </p:blipFill>
        <p:spPr>
          <a:xfrm>
            <a:off x="1623800" y="1744725"/>
            <a:ext cx="5286001" cy="2591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bc75f20c8d_0_16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7" name="Google Shape;367;g2bc75f20c8d_0_160"/>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68" name="Google Shape;368;g2bc75f20c8d_0_160"/>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 name="Google Shape;369;g2bc75f20c8d_0_160"/>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70" name="Google Shape;370;g2bc75f20c8d_0_160"/>
          <p:cNvPicPr preferRelativeResize="0"/>
          <p:nvPr/>
        </p:nvPicPr>
        <p:blipFill>
          <a:blip r:embed="rId3">
            <a:alphaModFix/>
          </a:blip>
          <a:stretch>
            <a:fillRect/>
          </a:stretch>
        </p:blipFill>
        <p:spPr>
          <a:xfrm>
            <a:off x="1779275" y="1393400"/>
            <a:ext cx="5850574" cy="3826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bc75f20c8d_0_17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7" name="Google Shape;377;g2bc75f20c8d_0_178"/>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78" name="Google Shape;378;g2bc75f20c8d_0_178"/>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9" name="Google Shape;379;g2bc75f20c8d_0_178"/>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80" name="Google Shape;380;g2bc75f20c8d_0_178"/>
          <p:cNvPicPr preferRelativeResize="0"/>
          <p:nvPr/>
        </p:nvPicPr>
        <p:blipFill>
          <a:blip r:embed="rId3">
            <a:alphaModFix/>
          </a:blip>
          <a:stretch>
            <a:fillRect/>
          </a:stretch>
        </p:blipFill>
        <p:spPr>
          <a:xfrm>
            <a:off x="1433513" y="1466850"/>
            <a:ext cx="6276975" cy="392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bc8df75fec_5_12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7" name="Google Shape;387;g2bc8df75fec_5_127"/>
          <p:cNvSpPr txBox="1"/>
          <p:nvPr>
            <p:ph type="title"/>
          </p:nvPr>
        </p:nvSpPr>
        <p:spPr>
          <a:xfrm>
            <a:off x="219999" y="-817124"/>
            <a:ext cx="7266300" cy="1643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Selection Sort</a:t>
            </a:r>
            <a:endParaRPr sz="3500"/>
          </a:p>
        </p:txBody>
      </p:sp>
      <p:sp>
        <p:nvSpPr>
          <p:cNvPr id="388" name="Google Shape;388;g2bc8df75fec_5_127"/>
          <p:cNvSpPr txBox="1"/>
          <p:nvPr>
            <p:ph idx="1" type="body"/>
          </p:nvPr>
        </p:nvSpPr>
        <p:spPr>
          <a:xfrm>
            <a:off x="336730" y="1278380"/>
            <a:ext cx="8116500" cy="4665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b="1" lang="en-US" sz="2400">
                <a:latin typeface="Arial"/>
                <a:ea typeface="Arial"/>
                <a:cs typeface="Arial"/>
                <a:sym typeface="Arial"/>
              </a:rPr>
              <a:t>Advantages</a:t>
            </a:r>
            <a:endParaRPr b="1"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Good when we need to check all elements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works similarly on all kinds of dataset</a:t>
            </a:r>
            <a:endParaRPr sz="2400">
              <a:latin typeface="Arial"/>
              <a:ea typeface="Arial"/>
              <a:cs typeface="Arial"/>
              <a:sym typeface="Arial"/>
            </a:endParaRPr>
          </a:p>
          <a:p>
            <a:pPr indent="0" lvl="0" marL="914400" rtl="0" algn="l">
              <a:spcBef>
                <a:spcPts val="0"/>
              </a:spcBef>
              <a:spcAft>
                <a:spcPts val="0"/>
              </a:spcAft>
              <a:buNone/>
            </a:pPr>
            <a:r>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b="1" lang="en-US" sz="2400">
                <a:latin typeface="Arial"/>
                <a:ea typeface="Arial"/>
                <a:cs typeface="Arial"/>
                <a:sym typeface="Arial"/>
              </a:rPr>
              <a:t>Disadvantages</a:t>
            </a:r>
            <a:endParaRPr b="1"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we must loop through every unsorted element each time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the double loop structure can be inefficient for large data sets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the algorithm has no way of recognizing when the dataset is sorted</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457200" rtl="0" algn="l">
              <a:lnSpc>
                <a:spcPct val="90000"/>
              </a:lnSpc>
              <a:spcBef>
                <a:spcPts val="0"/>
              </a:spcBef>
              <a:spcAft>
                <a:spcPts val="0"/>
              </a:spcAft>
              <a:buNone/>
            </a:pPr>
            <a:r>
              <a:t/>
            </a:r>
            <a:endParaRPr sz="2400">
              <a:latin typeface="Arial"/>
              <a:ea typeface="Arial"/>
              <a:cs typeface="Arial"/>
              <a:sym typeface="Arial"/>
            </a:endParaRPr>
          </a:p>
        </p:txBody>
      </p:sp>
      <p:sp>
        <p:nvSpPr>
          <p:cNvPr id="389" name="Google Shape;389;g2bc8df75fec_5_127"/>
          <p:cNvSpPr/>
          <p:nvPr/>
        </p:nvSpPr>
        <p:spPr>
          <a:xfrm flipH="1" rot="10800000">
            <a:off x="0" y="6400672"/>
            <a:ext cx="9144000" cy="456900"/>
          </a:xfrm>
          <a:prstGeom prst="rect">
            <a:avLst/>
          </a:prstGeom>
          <a:gradFill>
            <a:gsLst>
              <a:gs pos="0">
                <a:schemeClr val="accent1"/>
              </a:gs>
              <a:gs pos="78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0" name="Google Shape;390;g2bc8df75fec_5_127"/>
          <p:cNvSpPr/>
          <p:nvPr/>
        </p:nvSpPr>
        <p:spPr>
          <a:xfrm flipH="1">
            <a:off x="3029098" y="6400799"/>
            <a:ext cx="6114900" cy="456900"/>
          </a:xfrm>
          <a:prstGeom prst="rect">
            <a:avLst/>
          </a:prstGeom>
          <a:gradFill>
            <a:gsLst>
              <a:gs pos="0">
                <a:srgbClr val="000000">
                  <a:alpha val="6235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1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p19"/>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Fast Sorting Algorithms</a:t>
            </a:r>
            <a:endParaRPr sz="3500"/>
          </a:p>
        </p:txBody>
      </p:sp>
      <p:sp>
        <p:nvSpPr>
          <p:cNvPr id="398" name="Google Shape;398;p19"/>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Helvetica Neue"/>
              <a:buNone/>
            </a:pPr>
            <a:r>
              <a:rPr lang="en-US"/>
              <a:t>Here we look at two comparison-based algorithms that provide O(n*log</a:t>
            </a:r>
            <a:r>
              <a:rPr baseline="-25000" lang="en-US"/>
              <a:t>2</a:t>
            </a:r>
            <a:r>
              <a:rPr lang="en-US"/>
              <a:t>n) solutions</a:t>
            </a:r>
            <a:endParaRPr/>
          </a:p>
          <a:p>
            <a:pPr indent="-342900" lvl="0" marL="457200" rtl="0" algn="l">
              <a:spcBef>
                <a:spcPts val="1200"/>
              </a:spcBef>
              <a:spcAft>
                <a:spcPts val="0"/>
              </a:spcAft>
              <a:buSzPts val="1800"/>
              <a:buChar char="•"/>
            </a:pPr>
            <a:r>
              <a:rPr lang="en-US"/>
              <a:t>Quicksort - </a:t>
            </a:r>
            <a:r>
              <a:rPr lang="en-US"/>
              <a:t>Tony Hoare 1960</a:t>
            </a:r>
            <a:endParaRPr/>
          </a:p>
          <a:p>
            <a:pPr indent="-342900" lvl="0" marL="457200" rtl="0" algn="l">
              <a:spcBef>
                <a:spcPts val="0"/>
              </a:spcBef>
              <a:spcAft>
                <a:spcPts val="0"/>
              </a:spcAft>
              <a:buSzPts val="1800"/>
              <a:buChar char="•"/>
            </a:pPr>
            <a:r>
              <a:rPr lang="en-US"/>
              <a:t>Merge Sort - </a:t>
            </a:r>
            <a:r>
              <a:rPr lang="en-US"/>
              <a:t>John von Neumann 1945</a:t>
            </a:r>
            <a:endParaRPr/>
          </a:p>
          <a:p>
            <a:pPr indent="0" lvl="0" marL="0" rtl="0" algn="l">
              <a:spcBef>
                <a:spcPts val="0"/>
              </a:spcBef>
              <a:spcAft>
                <a:spcPts val="0"/>
              </a:spcAft>
              <a:buNone/>
            </a:pPr>
            <a:r>
              <a:t/>
            </a:r>
            <a:endParaRPr/>
          </a:p>
          <a:p>
            <a:pPr indent="0" lvl="0" marL="914400" rtl="0" algn="l">
              <a:spcBef>
                <a:spcPts val="560"/>
              </a:spcBef>
              <a:spcAft>
                <a:spcPts val="0"/>
              </a:spcAft>
              <a:buNone/>
            </a:pPr>
            <a:r>
              <a:t/>
            </a:r>
            <a:endParaRPr/>
          </a:p>
          <a:p>
            <a:pPr indent="0" lvl="0" marL="0" rtl="0" algn="l">
              <a:lnSpc>
                <a:spcPct val="90000"/>
              </a:lnSpc>
              <a:spcBef>
                <a:spcPts val="0"/>
              </a:spcBef>
              <a:spcAft>
                <a:spcPts val="0"/>
              </a:spcAft>
              <a:buClr>
                <a:schemeClr val="dk1"/>
              </a:buClr>
              <a:buSzPts val="1700"/>
              <a:buNone/>
            </a:pPr>
            <a:r>
              <a:t/>
            </a:r>
            <a:endParaRPr/>
          </a:p>
        </p:txBody>
      </p:sp>
      <p:sp>
        <p:nvSpPr>
          <p:cNvPr id="399" name="Google Shape;399;p19"/>
          <p:cNvSpPr/>
          <p:nvPr/>
        </p:nvSpPr>
        <p:spPr>
          <a:xfrm flipH="1" rot="10800000">
            <a:off x="0" y="6400799"/>
            <a:ext cx="9144000" cy="456773"/>
          </a:xfrm>
          <a:prstGeom prst="rect">
            <a:avLst/>
          </a:prstGeom>
          <a:gradFill>
            <a:gsLst>
              <a:gs pos="0">
                <a:schemeClr val="accent1"/>
              </a:gs>
              <a:gs pos="85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19"/>
          <p:cNvSpPr/>
          <p:nvPr/>
        </p:nvSpPr>
        <p:spPr>
          <a:xfrm flipH="1">
            <a:off x="3028950" y="6400799"/>
            <a:ext cx="6115048" cy="456772"/>
          </a:xfrm>
          <a:prstGeom prst="rect">
            <a:avLst/>
          </a:prstGeom>
          <a:gradFill>
            <a:gsLst>
              <a:gs pos="0">
                <a:srgbClr val="000000">
                  <a:alpha val="25490"/>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g2bc8df75fec_5_5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2bc8df75fec_5_58"/>
          <p:cNvSpPr/>
          <p:nvPr/>
        </p:nvSpPr>
        <p:spPr>
          <a:xfrm rot="10800000">
            <a:off x="-3" y="-22564"/>
            <a:ext cx="9144000" cy="4374000"/>
          </a:xfrm>
          <a:prstGeom prst="rect">
            <a:avLst/>
          </a:prstGeom>
          <a:gradFill>
            <a:gsLst>
              <a:gs pos="0">
                <a:srgbClr val="2F5496"/>
              </a:gs>
              <a:gs pos="100000">
                <a:srgbClr val="000000"/>
              </a:gs>
            </a:gsLst>
            <a:lin ang="1499992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2bc8df75fec_5_58"/>
          <p:cNvSpPr/>
          <p:nvPr/>
        </p:nvSpPr>
        <p:spPr>
          <a:xfrm rot="5400000">
            <a:off x="2384699" y="-2407819"/>
            <a:ext cx="4374600" cy="9144000"/>
          </a:xfrm>
          <a:prstGeom prst="rect">
            <a:avLst/>
          </a:prstGeom>
          <a:gradFill>
            <a:gsLst>
              <a:gs pos="0">
                <a:srgbClr val="4472C4">
                  <a:alpha val="0"/>
                </a:srgbClr>
              </a:gs>
              <a:gs pos="40000">
                <a:srgbClr val="4472C4">
                  <a:alpha val="0"/>
                </a:srgbClr>
              </a:gs>
              <a:gs pos="100000">
                <a:srgbClr val="2F5496">
                  <a:alpha val="51372"/>
                </a:srgbClr>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g2bc8df75fec_5_58"/>
          <p:cNvSpPr/>
          <p:nvPr/>
        </p:nvSpPr>
        <p:spPr>
          <a:xfrm rot="5400000">
            <a:off x="2555849" y="-2236842"/>
            <a:ext cx="4374000" cy="8802300"/>
          </a:xfrm>
          <a:prstGeom prst="rect">
            <a:avLst/>
          </a:prstGeom>
          <a:gradFill>
            <a:gsLst>
              <a:gs pos="0">
                <a:srgbClr val="4472C4">
                  <a:alpha val="0"/>
                </a:srgbClr>
              </a:gs>
              <a:gs pos="17000">
                <a:srgbClr val="4472C4">
                  <a:alpha val="0"/>
                </a:srgbClr>
              </a:gs>
              <a:gs pos="100000">
                <a:srgbClr val="000000">
                  <a:alpha val="36470"/>
                </a:srgbClr>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g2bc8df75fec_5_58"/>
          <p:cNvSpPr/>
          <p:nvPr/>
        </p:nvSpPr>
        <p:spPr>
          <a:xfrm>
            <a:off x="-3" y="-22690"/>
            <a:ext cx="6406800" cy="4374000"/>
          </a:xfrm>
          <a:prstGeom prst="rect">
            <a:avLst/>
          </a:prstGeom>
          <a:gradFill>
            <a:gsLst>
              <a:gs pos="0">
                <a:srgbClr val="1F3864">
                  <a:alpha val="0"/>
                </a:srgbClr>
              </a:gs>
              <a:gs pos="100000">
                <a:srgbClr val="000000">
                  <a:alpha val="24313"/>
                </a:srgbClr>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g2bc8df75fec_5_58"/>
          <p:cNvSpPr/>
          <p:nvPr/>
        </p:nvSpPr>
        <p:spPr>
          <a:xfrm rot="-9093424">
            <a:off x="4456960" y="-1036602"/>
            <a:ext cx="3745624" cy="4444469"/>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472C4">
                  <a:alpha val="21568"/>
                </a:srgbClr>
              </a:gs>
              <a:gs pos="87000">
                <a:srgbClr val="8DA9DB">
                  <a:alpha val="1568"/>
                </a:srgbClr>
              </a:gs>
              <a:gs pos="100000">
                <a:srgbClr val="8DA9DB">
                  <a:alpha val="1568"/>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g2bc8df75fec_5_58"/>
          <p:cNvSpPr txBox="1"/>
          <p:nvPr>
            <p:ph type="ctrTitle"/>
          </p:nvPr>
        </p:nvSpPr>
        <p:spPr>
          <a:xfrm>
            <a:off x="986118" y="735106"/>
            <a:ext cx="7540200" cy="292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Quick</a:t>
            </a:r>
            <a:r>
              <a:rPr lang="en-US" sz="4200">
                <a:solidFill>
                  <a:srgbClr val="FFFFFF"/>
                </a:solidFill>
              </a:rPr>
              <a:t> Sort</a:t>
            </a:r>
            <a:endParaRPr sz="42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2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8" name="Google Shape;418;p20"/>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 Divide and Conquer</a:t>
            </a:r>
            <a:endParaRPr/>
          </a:p>
        </p:txBody>
      </p:sp>
      <p:sp>
        <p:nvSpPr>
          <p:cNvPr id="419" name="Google Shape;419;p20"/>
          <p:cNvSpPr/>
          <p:nvPr/>
        </p:nvSpPr>
        <p:spPr>
          <a:xfrm flipH="1" rot="10800000">
            <a:off x="0" y="6400799"/>
            <a:ext cx="9144000" cy="456773"/>
          </a:xfrm>
          <a:prstGeom prst="rect">
            <a:avLst/>
          </a:prstGeom>
          <a:gradFill>
            <a:gsLst>
              <a:gs pos="0">
                <a:schemeClr val="accent1"/>
              </a:gs>
              <a:gs pos="90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0" name="Google Shape;420;p20"/>
          <p:cNvSpPr/>
          <p:nvPr/>
        </p:nvSpPr>
        <p:spPr>
          <a:xfrm flipH="1">
            <a:off x="3028950" y="6400799"/>
            <a:ext cx="6115048" cy="456772"/>
          </a:xfrm>
          <a:prstGeom prst="rect">
            <a:avLst/>
          </a:prstGeom>
          <a:gradFill>
            <a:gsLst>
              <a:gs pos="0">
                <a:srgbClr val="000000">
                  <a:alpha val="49411"/>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1" name="Google Shape;421;p20"/>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Given an array of n elements (e.g., integers):</a:t>
            </a:r>
            <a:endParaRPr/>
          </a:p>
          <a:p>
            <a:pPr indent="-342900" lvl="0" marL="457200" rtl="0" algn="l">
              <a:spcBef>
                <a:spcPts val="0"/>
              </a:spcBef>
              <a:spcAft>
                <a:spcPts val="0"/>
              </a:spcAft>
              <a:buSzPts val="1800"/>
              <a:buChar char="•"/>
            </a:pPr>
            <a:r>
              <a:rPr lang="en-US"/>
              <a:t>If array only contains one element, return</a:t>
            </a:r>
            <a:endParaRPr/>
          </a:p>
          <a:p>
            <a:pPr indent="-342900" lvl="0" marL="457200" rtl="0" algn="l">
              <a:spcBef>
                <a:spcPts val="0"/>
              </a:spcBef>
              <a:spcAft>
                <a:spcPts val="0"/>
              </a:spcAft>
              <a:buSzPts val="1800"/>
              <a:buChar char="•"/>
            </a:pPr>
            <a:r>
              <a:rPr lang="en-US"/>
              <a:t>Else</a:t>
            </a:r>
            <a:endParaRPr/>
          </a:p>
          <a:p>
            <a:pPr indent="0" lvl="0" marL="457200" rtl="0" algn="l">
              <a:spcBef>
                <a:spcPts val="750"/>
              </a:spcBef>
              <a:spcAft>
                <a:spcPts val="0"/>
              </a:spcAft>
              <a:buNone/>
            </a:pPr>
            <a:r>
              <a:rPr lang="en-US"/>
              <a:t>-Pick one element to use as pivot.</a:t>
            </a:r>
            <a:endParaRPr/>
          </a:p>
          <a:p>
            <a:pPr indent="0" lvl="0" marL="457200" rtl="0" algn="l">
              <a:spcBef>
                <a:spcPts val="750"/>
              </a:spcBef>
              <a:spcAft>
                <a:spcPts val="0"/>
              </a:spcAft>
              <a:buNone/>
            </a:pPr>
            <a:r>
              <a:rPr lang="en-US"/>
              <a:t>-Partition elements into two sub-arrays:</a:t>
            </a:r>
            <a:endParaRPr/>
          </a:p>
          <a:p>
            <a:pPr indent="0" lvl="0" marL="457200" rtl="0" algn="l">
              <a:spcBef>
                <a:spcPts val="750"/>
              </a:spcBef>
              <a:spcAft>
                <a:spcPts val="0"/>
              </a:spcAft>
              <a:buNone/>
            </a:pPr>
            <a:r>
              <a:rPr lang="en-US"/>
              <a:t>   Elements less than or equal to pivot</a:t>
            </a:r>
            <a:endParaRPr/>
          </a:p>
          <a:p>
            <a:pPr indent="0" lvl="0" marL="457200" rtl="0" algn="l">
              <a:spcBef>
                <a:spcPts val="750"/>
              </a:spcBef>
              <a:spcAft>
                <a:spcPts val="0"/>
              </a:spcAft>
              <a:buNone/>
            </a:pPr>
            <a:r>
              <a:rPr lang="en-US"/>
              <a:t>   Elements greater than pivot</a:t>
            </a:r>
            <a:endParaRPr/>
          </a:p>
          <a:p>
            <a:pPr indent="0" lvl="0" marL="457200" rtl="0" algn="l">
              <a:spcBef>
                <a:spcPts val="750"/>
              </a:spcBef>
              <a:spcAft>
                <a:spcPts val="0"/>
              </a:spcAft>
              <a:buNone/>
            </a:pPr>
            <a:r>
              <a:rPr lang="en-US"/>
              <a:t>-Quicksort two sub-arrays</a:t>
            </a:r>
            <a:endParaRPr/>
          </a:p>
          <a:p>
            <a:pPr indent="0" lvl="0" marL="457200" rtl="0" algn="l">
              <a:spcBef>
                <a:spcPts val="750"/>
              </a:spcBef>
              <a:spcAft>
                <a:spcPts val="0"/>
              </a:spcAft>
              <a:buNone/>
            </a:pPr>
            <a:r>
              <a:rPr lang="en-US"/>
              <a:t>-Return results</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g2bc75f20c8d_0_19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7" name="Google Shape;427;g2bc75f20c8d_0_190"/>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28" name="Google Shape;428;g2bc75f20c8d_0_190"/>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9" name="Google Shape;429;g2bc75f20c8d_0_190"/>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0" name="Google Shape;430;g2bc75f20c8d_0_190"/>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sz="2400"/>
              <a:t>There are number of ways to pick the pivot element. </a:t>
            </a:r>
            <a:endParaRPr sz="2400"/>
          </a:p>
          <a:p>
            <a:pPr indent="-381000" lvl="0" marL="457200" rtl="0" algn="l">
              <a:spcBef>
                <a:spcPts val="0"/>
              </a:spcBef>
              <a:spcAft>
                <a:spcPts val="0"/>
              </a:spcAft>
              <a:buSzPts val="2400"/>
              <a:buChar char="•"/>
            </a:pPr>
            <a:r>
              <a:rPr lang="en-US" sz="2400"/>
              <a:t>Given a pivot, partition the elements of the array such that the resulting array consists of: </a:t>
            </a:r>
            <a:endParaRPr/>
          </a:p>
          <a:p>
            <a:pPr indent="-355600" lvl="1" marL="914400" rtl="0" algn="l">
              <a:spcBef>
                <a:spcPts val="0"/>
              </a:spcBef>
              <a:spcAft>
                <a:spcPts val="0"/>
              </a:spcAft>
              <a:buSzPts val="2000"/>
              <a:buChar char="•"/>
            </a:pPr>
            <a:r>
              <a:rPr lang="en-US" sz="2000"/>
              <a:t>Elements &gt; pivot on the right side of array.</a:t>
            </a:r>
            <a:endParaRPr/>
          </a:p>
          <a:p>
            <a:pPr indent="-355600" lvl="1" marL="914400" rtl="0" algn="l">
              <a:spcBef>
                <a:spcPts val="0"/>
              </a:spcBef>
              <a:spcAft>
                <a:spcPts val="0"/>
              </a:spcAft>
              <a:buSzPts val="2000"/>
              <a:buChar char="•"/>
            </a:pPr>
            <a:r>
              <a:rPr lang="en-US" sz="2000"/>
              <a:t>And elements &lt;= pivot on the left side of array.</a:t>
            </a:r>
            <a:endParaRPr/>
          </a:p>
          <a:p>
            <a:pPr indent="-381000" lvl="0" marL="457200" rtl="0" algn="l">
              <a:spcBef>
                <a:spcPts val="0"/>
              </a:spcBef>
              <a:spcAft>
                <a:spcPts val="0"/>
              </a:spcAft>
              <a:buSzPts val="2400"/>
              <a:buChar char="•"/>
            </a:pPr>
            <a:r>
              <a:rPr lang="en-US" sz="2400"/>
              <a:t>Swap the pivot with element at the partition index.</a:t>
            </a:r>
            <a:endParaRPr/>
          </a:p>
          <a:p>
            <a:pPr indent="-190500" lvl="0" marL="342900" rtl="0" algn="l">
              <a:spcBef>
                <a:spcPts val="480"/>
              </a:spcBef>
              <a:spcAft>
                <a:spcPts val="0"/>
              </a:spcAft>
              <a:buClr>
                <a:schemeClr val="dk1"/>
              </a:buClr>
              <a:buSzPts val="2400"/>
              <a:buFont typeface="Helvetica Neue"/>
              <a:buNone/>
            </a:pPr>
            <a:r>
              <a:t/>
            </a:r>
            <a:endParaRPr sz="2400"/>
          </a:p>
          <a:p>
            <a:pPr indent="-158750" lvl="1" marL="742950" rtl="0" algn="l">
              <a:spcBef>
                <a:spcPts val="400"/>
              </a:spcBef>
              <a:spcAft>
                <a:spcPts val="0"/>
              </a:spcAft>
              <a:buClr>
                <a:schemeClr val="dk1"/>
              </a:buClr>
              <a:buSzPts val="2000"/>
              <a:buFont typeface="Helvetica Neue"/>
              <a:buNone/>
            </a:pPr>
            <a:r>
              <a:t/>
            </a:r>
            <a:endParaRPr sz="2000"/>
          </a:p>
          <a:p>
            <a:pPr indent="0" lvl="0" marL="0" rtl="0" algn="l">
              <a:spcBef>
                <a:spcPts val="75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g2bc75f20c8d_0_19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6" name="Google Shape;436;g2bc75f20c8d_0_198"/>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37" name="Google Shape;437;g2bc75f20c8d_0_198"/>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8" name="Google Shape;438;g2bc75f20c8d_0_198"/>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 name="Google Shape;439;g2bc75f20c8d_0_198"/>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Pivot: Random, Median, First, Last</a:t>
            </a:r>
            <a:endParaRPr/>
          </a:p>
          <a:p>
            <a:pPr indent="0" lvl="0" marL="457200" rtl="0" algn="l">
              <a:spcBef>
                <a:spcPts val="0"/>
              </a:spcBef>
              <a:spcAft>
                <a:spcPts val="0"/>
              </a:spcAft>
              <a:buNone/>
            </a:pPr>
            <a:r>
              <a:t/>
            </a:r>
            <a:endParaRPr/>
          </a:p>
          <a:p>
            <a:pPr indent="-342900" lvl="0" marL="457200" rtl="0" algn="l">
              <a:spcBef>
                <a:spcPts val="640"/>
              </a:spcBef>
              <a:spcAft>
                <a:spcPts val="0"/>
              </a:spcAft>
              <a:buSzPts val="1800"/>
              <a:buChar char="•"/>
            </a:pPr>
            <a:r>
              <a:rPr lang="en-US"/>
              <a:t>Lower bound and upper bound</a:t>
            </a:r>
            <a:endParaRPr/>
          </a:p>
          <a:p>
            <a:pPr indent="0" lvl="0" marL="457200" rtl="0" algn="l">
              <a:spcBef>
                <a:spcPts val="640"/>
              </a:spcBef>
              <a:spcAft>
                <a:spcPts val="0"/>
              </a:spcAft>
              <a:buNone/>
            </a:pPr>
            <a:r>
              <a:t/>
            </a:r>
            <a:endParaRPr/>
          </a:p>
          <a:p>
            <a:pPr indent="-342900" lvl="0" marL="457200" rtl="0" algn="l">
              <a:spcBef>
                <a:spcPts val="640"/>
              </a:spcBef>
              <a:spcAft>
                <a:spcPts val="0"/>
              </a:spcAft>
              <a:buSzPts val="1800"/>
              <a:buChar char="•"/>
            </a:pPr>
            <a:r>
              <a:rPr lang="en-US"/>
              <a:t>Partition : Left side element less than pivot; right side element greater than pivot. </a:t>
            </a:r>
            <a:endParaRPr/>
          </a:p>
          <a:p>
            <a:pPr indent="0" lvl="0" marL="0" rtl="0" algn="l">
              <a:spcBef>
                <a:spcPts val="640"/>
              </a:spcBef>
              <a:spcAft>
                <a:spcPts val="0"/>
              </a:spcAft>
              <a:buClr>
                <a:schemeClr val="dk1"/>
              </a:buClr>
              <a:buSzPts val="3200"/>
              <a:buFont typeface="Helvetica Neue"/>
              <a:buNone/>
            </a:pPr>
            <a:r>
              <a:t/>
            </a:r>
            <a:endParaRPr/>
          </a:p>
          <a:p>
            <a:pPr indent="-139700" lvl="0" marL="342900" rtl="0" algn="l">
              <a:spcBef>
                <a:spcPts val="640"/>
              </a:spcBef>
              <a:spcAft>
                <a:spcPts val="0"/>
              </a:spcAft>
              <a:buClr>
                <a:schemeClr val="dk1"/>
              </a:buClr>
              <a:buSzPts val="3200"/>
              <a:buFont typeface="Helvetica Neue"/>
              <a:buNone/>
            </a:pPr>
            <a:r>
              <a:t/>
            </a:r>
            <a:endParaRPr/>
          </a:p>
          <a:p>
            <a:pPr indent="0" lvl="0" marL="0" rtl="0" algn="l">
              <a:spcBef>
                <a:spcPts val="750"/>
              </a:spcBef>
              <a:spcAft>
                <a:spcPts val="0"/>
              </a:spcAft>
              <a:buNone/>
            </a:pPr>
            <a:r>
              <a:t/>
            </a:r>
            <a:endParaRPr sz="3200">
              <a:solidFill>
                <a:srgbClr val="4D4D4D"/>
              </a:solidFill>
              <a:latin typeface="Helvetica Neue"/>
              <a:ea typeface="Helvetica Neue"/>
              <a:cs typeface="Helvetica Neue"/>
              <a:sym typeface="Helvetica Neue"/>
            </a:endParaRPr>
          </a:p>
        </p:txBody>
      </p:sp>
      <p:grpSp>
        <p:nvGrpSpPr>
          <p:cNvPr id="440" name="Google Shape;440;g2bc75f20c8d_0_198"/>
          <p:cNvGrpSpPr/>
          <p:nvPr/>
        </p:nvGrpSpPr>
        <p:grpSpPr>
          <a:xfrm>
            <a:off x="1707490" y="4848634"/>
            <a:ext cx="5912519" cy="984652"/>
            <a:chOff x="183490" y="2513483"/>
            <a:chExt cx="5912519" cy="984652"/>
          </a:xfrm>
        </p:grpSpPr>
        <p:sp>
          <p:nvSpPr>
            <p:cNvPr id="441" name="Google Shape;441;g2bc75f20c8d_0_198"/>
            <p:cNvSpPr/>
            <p:nvPr/>
          </p:nvSpPr>
          <p:spPr>
            <a:xfrm>
              <a:off x="183490" y="2537235"/>
              <a:ext cx="1601400" cy="960900"/>
            </a:xfrm>
            <a:prstGeom prst="roundRect">
              <a:avLst>
                <a:gd fmla="val 10000" name="adj"/>
              </a:avLst>
            </a:prstGeom>
            <a:solidFill>
              <a:srgbClr val="9E9E9E"/>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bc75f20c8d_0_198"/>
            <p:cNvSpPr txBox="1"/>
            <p:nvPr/>
          </p:nvSpPr>
          <p:spPr>
            <a:xfrm>
              <a:off x="211632" y="2565377"/>
              <a:ext cx="1545000" cy="9045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Helvetica Neue"/>
                <a:buNone/>
              </a:pPr>
              <a:r>
                <a:rPr lang="en-US" sz="2800">
                  <a:solidFill>
                    <a:srgbClr val="FFFFFF"/>
                  </a:solidFill>
                  <a:latin typeface="Helvetica Neue"/>
                  <a:ea typeface="Helvetica Neue"/>
                  <a:cs typeface="Helvetica Neue"/>
                  <a:sym typeface="Helvetica Neue"/>
                </a:rPr>
                <a:t>Partition</a:t>
              </a:r>
              <a:endParaRPr sz="2800">
                <a:solidFill>
                  <a:srgbClr val="FFFFFF"/>
                </a:solidFill>
                <a:latin typeface="Helvetica Neue"/>
                <a:ea typeface="Helvetica Neue"/>
                <a:cs typeface="Helvetica Neue"/>
                <a:sym typeface="Helvetica Neue"/>
              </a:endParaRPr>
            </a:p>
          </p:txBody>
        </p:sp>
        <p:sp>
          <p:nvSpPr>
            <p:cNvPr id="443" name="Google Shape;443;g2bc75f20c8d_0_198"/>
            <p:cNvSpPr/>
            <p:nvPr/>
          </p:nvSpPr>
          <p:spPr>
            <a:xfrm rot="-37109">
              <a:off x="1928987" y="2807127"/>
              <a:ext cx="305718" cy="397222"/>
            </a:xfrm>
            <a:prstGeom prst="rightArrow">
              <a:avLst>
                <a:gd fmla="val 6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bc75f20c8d_0_198"/>
            <p:cNvSpPr txBox="1"/>
            <p:nvPr/>
          </p:nvSpPr>
          <p:spPr>
            <a:xfrm rot="-38571">
              <a:off x="1929105" y="2887005"/>
              <a:ext cx="213913" cy="23821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4D4D4D"/>
                </a:buClr>
                <a:buSzPts val="1800"/>
                <a:buFont typeface="Helvetica Neue"/>
                <a:buNone/>
              </a:pPr>
              <a:r>
                <a:t/>
              </a:r>
              <a:endParaRPr sz="1800">
                <a:solidFill>
                  <a:srgbClr val="FFFFFF"/>
                </a:solidFill>
                <a:latin typeface="Helvetica Neue"/>
                <a:ea typeface="Helvetica Neue"/>
                <a:cs typeface="Helvetica Neue"/>
                <a:sym typeface="Helvetica Neue"/>
              </a:endParaRPr>
            </a:p>
          </p:txBody>
        </p:sp>
        <p:sp>
          <p:nvSpPr>
            <p:cNvPr id="445" name="Google Shape;445;g2bc75f20c8d_0_198"/>
            <p:cNvSpPr/>
            <p:nvPr/>
          </p:nvSpPr>
          <p:spPr>
            <a:xfrm>
              <a:off x="2361605" y="2513483"/>
              <a:ext cx="1601400" cy="960900"/>
            </a:xfrm>
            <a:prstGeom prst="roundRect">
              <a:avLst>
                <a:gd fmla="val 10000" name="adj"/>
              </a:avLst>
            </a:prstGeom>
            <a:solidFill>
              <a:srgbClr val="9E9E9E"/>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bc75f20c8d_0_198"/>
            <p:cNvSpPr txBox="1"/>
            <p:nvPr/>
          </p:nvSpPr>
          <p:spPr>
            <a:xfrm>
              <a:off x="2389747" y="2541625"/>
              <a:ext cx="1545000" cy="9045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Helvetica Neue"/>
                <a:buNone/>
              </a:pPr>
              <a:r>
                <a:rPr lang="en-US" sz="2800">
                  <a:solidFill>
                    <a:srgbClr val="FFFFFF"/>
                  </a:solidFill>
                  <a:latin typeface="Helvetica Neue"/>
                  <a:ea typeface="Helvetica Neue"/>
                  <a:cs typeface="Helvetica Neue"/>
                  <a:sym typeface="Helvetica Neue"/>
                </a:rPr>
                <a:t>Pivot</a:t>
              </a:r>
              <a:endParaRPr sz="2800">
                <a:solidFill>
                  <a:srgbClr val="FFFFFF"/>
                </a:solidFill>
                <a:latin typeface="Helvetica Neue"/>
                <a:ea typeface="Helvetica Neue"/>
                <a:cs typeface="Helvetica Neue"/>
                <a:sym typeface="Helvetica Neue"/>
              </a:endParaRPr>
            </a:p>
          </p:txBody>
        </p:sp>
        <p:sp>
          <p:nvSpPr>
            <p:cNvPr id="447" name="Google Shape;447;g2bc75f20c8d_0_198"/>
            <p:cNvSpPr/>
            <p:nvPr/>
          </p:nvSpPr>
          <p:spPr>
            <a:xfrm rot="36609">
              <a:off x="4095852" y="2807224"/>
              <a:ext cx="281716" cy="397225"/>
            </a:xfrm>
            <a:prstGeom prst="rightArrow">
              <a:avLst>
                <a:gd fmla="val 6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bc75f20c8d_0_198"/>
            <p:cNvSpPr txBox="1"/>
            <p:nvPr/>
          </p:nvSpPr>
          <p:spPr>
            <a:xfrm rot="36626">
              <a:off x="4095870" y="2886203"/>
              <a:ext cx="197111" cy="23821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4D4D4D"/>
                </a:buClr>
                <a:buSzPts val="1800"/>
                <a:buFont typeface="Helvetica Neue"/>
                <a:buNone/>
              </a:pPr>
              <a:r>
                <a:t/>
              </a:r>
              <a:endParaRPr sz="1800">
                <a:solidFill>
                  <a:srgbClr val="FFFFFF"/>
                </a:solidFill>
                <a:latin typeface="Helvetica Neue"/>
                <a:ea typeface="Helvetica Neue"/>
                <a:cs typeface="Helvetica Neue"/>
                <a:sym typeface="Helvetica Neue"/>
              </a:endParaRPr>
            </a:p>
          </p:txBody>
        </p:sp>
        <p:sp>
          <p:nvSpPr>
            <p:cNvPr id="449" name="Google Shape;449;g2bc75f20c8d_0_198"/>
            <p:cNvSpPr/>
            <p:nvPr/>
          </p:nvSpPr>
          <p:spPr>
            <a:xfrm>
              <a:off x="4494609" y="2537235"/>
              <a:ext cx="1601400" cy="960900"/>
            </a:xfrm>
            <a:prstGeom prst="roundRect">
              <a:avLst>
                <a:gd fmla="val 10000" name="adj"/>
              </a:avLst>
            </a:prstGeom>
            <a:solidFill>
              <a:srgbClr val="9E9E9E"/>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bc75f20c8d_0_198"/>
            <p:cNvSpPr txBox="1"/>
            <p:nvPr/>
          </p:nvSpPr>
          <p:spPr>
            <a:xfrm>
              <a:off x="4522751" y="2565377"/>
              <a:ext cx="1545000" cy="9045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FFFFFF"/>
                </a:buClr>
                <a:buSzPts val="2800"/>
                <a:buFont typeface="Helvetica Neue"/>
                <a:buNone/>
              </a:pPr>
              <a:r>
                <a:rPr lang="en-US" sz="2800">
                  <a:solidFill>
                    <a:srgbClr val="FFFFFF"/>
                  </a:solidFill>
                  <a:latin typeface="Helvetica Neue"/>
                  <a:ea typeface="Helvetica Neue"/>
                  <a:cs typeface="Helvetica Neue"/>
                  <a:sym typeface="Helvetica Neue"/>
                </a:rPr>
                <a:t>Partition</a:t>
              </a:r>
              <a:endParaRPr sz="2800">
                <a:solidFill>
                  <a:srgbClr val="FFFFFF"/>
                </a:solidFill>
                <a:latin typeface="Helvetica Neue"/>
                <a:ea typeface="Helvetica Neue"/>
                <a:cs typeface="Helvetica Neue"/>
                <a:sym typeface="Helvetica Neue"/>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sp>
        <p:nvSpPr>
          <p:cNvPr id="455" name="Google Shape;455;g2bc75f20c8d_0_20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6" name="Google Shape;456;g2bc75f20c8d_0_206"/>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57" name="Google Shape;457;g2bc75f20c8d_0_206"/>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8" name="Google Shape;458;g2bc75f20c8d_0_206"/>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 name="Google Shape;459;g2bc75f20c8d_0_20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The strategy adopted in quicksort is to shuffle the elements in the array into two non-empty partitions/sections so that all the elements in the left partition are less than or equal to those in the right partition</a:t>
            </a:r>
            <a:endParaRPr/>
          </a:p>
          <a:p>
            <a:pPr indent="-342900" lvl="0" marL="457200" rtl="0" algn="l">
              <a:spcBef>
                <a:spcPts val="0"/>
              </a:spcBef>
              <a:spcAft>
                <a:spcPts val="0"/>
              </a:spcAft>
              <a:buSzPts val="1800"/>
              <a:buChar char="•"/>
            </a:pPr>
            <a:r>
              <a:rPr lang="en-US"/>
              <a:t>The elements in each partition are not necessarily sorted</a:t>
            </a:r>
            <a:endParaRPr/>
          </a:p>
          <a:p>
            <a:pPr indent="0" lvl="0" marL="0" rtl="0" algn="l">
              <a:spcBef>
                <a:spcPts val="75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3"/>
          <p:cNvSpPr/>
          <p:nvPr/>
        </p:nvSpPr>
        <p:spPr>
          <a:xfrm flipH="1" rot="10800000">
            <a:off x="0" y="6400799"/>
            <a:ext cx="9144000" cy="456773"/>
          </a:xfrm>
          <a:prstGeom prst="rect">
            <a:avLst/>
          </a:prstGeom>
          <a:gradFill>
            <a:gsLst>
              <a:gs pos="0">
                <a:schemeClr val="accent1"/>
              </a:gs>
              <a:gs pos="100000">
                <a:srgbClr val="1F3864"/>
              </a:gs>
            </a:gsLst>
            <a:lin ang="6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3"/>
          <p:cNvSpPr/>
          <p:nvPr/>
        </p:nvSpPr>
        <p:spPr>
          <a:xfrm flipH="1">
            <a:off x="3028950" y="6400799"/>
            <a:ext cx="6115048" cy="456772"/>
          </a:xfrm>
          <a:prstGeom prst="rect">
            <a:avLst/>
          </a:prstGeom>
          <a:gradFill>
            <a:gsLst>
              <a:gs pos="0">
                <a:srgbClr val="000000">
                  <a:alpha val="75294"/>
                </a:srgbClr>
              </a:gs>
              <a:gs pos="100000">
                <a:schemeClr val="accent1"/>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92" name="Google Shape;192;p3"/>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Sorting</a:t>
            </a:r>
            <a:endParaRPr/>
          </a:p>
        </p:txBody>
      </p:sp>
      <p:sp>
        <p:nvSpPr>
          <p:cNvPr id="193" name="Google Shape;193;p3"/>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There are a number of ways of sorting a list of N numbers</a:t>
            </a:r>
            <a:endParaRPr/>
          </a:p>
          <a:p>
            <a:pPr indent="-342900" lvl="0" marL="457200" rtl="0" algn="l">
              <a:spcBef>
                <a:spcPts val="0"/>
              </a:spcBef>
              <a:spcAft>
                <a:spcPts val="0"/>
              </a:spcAft>
              <a:buSzPts val="1800"/>
              <a:buChar char="•"/>
            </a:pPr>
            <a:r>
              <a:rPr lang="en-US"/>
              <a:t>Selection, Insertion and bubble are some of the easier ones</a:t>
            </a:r>
            <a:endParaRPr/>
          </a:p>
          <a:p>
            <a:pPr indent="-342900" lvl="0" marL="457200" rtl="0" algn="l">
              <a:spcBef>
                <a:spcPts val="0"/>
              </a:spcBef>
              <a:spcAft>
                <a:spcPts val="0"/>
              </a:spcAft>
              <a:buSzPts val="1800"/>
              <a:buChar char="•"/>
            </a:pPr>
            <a:r>
              <a:rPr lang="en-US"/>
              <a:t>To start, we’re going to take a look at bubble Sort</a:t>
            </a:r>
            <a:endParaRPr/>
          </a:p>
          <a:p>
            <a:pPr indent="-342900" lvl="0" marL="457200" rtl="0" algn="l">
              <a:spcBef>
                <a:spcPts val="0"/>
              </a:spcBef>
              <a:spcAft>
                <a:spcPts val="0"/>
              </a:spcAft>
              <a:buSzPts val="1800"/>
              <a:buChar char="•"/>
            </a:pPr>
            <a:r>
              <a:rPr lang="en-US"/>
              <a:t>Assume we have an array, A[], or elements to be sorted</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g2bc75f20c8d_0_21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 name="Google Shape;465;g2bc75f20c8d_0_214"/>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66" name="Google Shape;466;g2bc75f20c8d_0_214"/>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 name="Google Shape;467;g2bc75f20c8d_0_214"/>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g2bc75f20c8d_0_214"/>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The following diagram describes this situation.</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US"/>
              <a:t>It now only remains to quickSort f[0..p-1] and then quickSort f[p..f.length-1], and the whole array is sorted </a:t>
            </a:r>
            <a:endParaRPr/>
          </a:p>
          <a:p>
            <a:pPr indent="-342900" lvl="0" marL="457200" rtl="0" algn="l">
              <a:spcBef>
                <a:spcPts val="0"/>
              </a:spcBef>
              <a:spcAft>
                <a:spcPts val="0"/>
              </a:spcAft>
              <a:buSzPts val="1800"/>
              <a:buChar char="•"/>
            </a:pPr>
            <a:r>
              <a:rPr lang="en-US"/>
              <a:t>( i.e. we repeat the steps on f[0..p-1] and f[p..f.length-1] and then  continue repeating this process until the array is sorted)</a:t>
            </a:r>
            <a:endParaRPr/>
          </a:p>
          <a:p>
            <a:pPr indent="0" lvl="0" marL="0" rtl="0" algn="l">
              <a:spcBef>
                <a:spcPts val="750"/>
              </a:spcBef>
              <a:spcAft>
                <a:spcPts val="0"/>
              </a:spcAft>
              <a:buNone/>
            </a:pPr>
            <a:r>
              <a:t/>
            </a:r>
            <a:endParaRPr/>
          </a:p>
        </p:txBody>
      </p:sp>
      <p:pic>
        <p:nvPicPr>
          <p:cNvPr id="469" name="Google Shape;469;g2bc75f20c8d_0_214"/>
          <p:cNvPicPr preferRelativeResize="0"/>
          <p:nvPr/>
        </p:nvPicPr>
        <p:blipFill>
          <a:blip r:embed="rId3">
            <a:alphaModFix/>
          </a:blip>
          <a:stretch>
            <a:fillRect/>
          </a:stretch>
        </p:blipFill>
        <p:spPr>
          <a:xfrm>
            <a:off x="1917825" y="2810025"/>
            <a:ext cx="5133275" cy="1042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g2bc75f20c8d_0_22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g2bc75f20c8d_0_222"/>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76" name="Google Shape;476;g2bc75f20c8d_0_222"/>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 name="Google Shape;477;g2bc75f20c8d_0_222"/>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8" name="Google Shape;478;g2bc75f20c8d_0_222"/>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79" name="Google Shape;479;g2bc75f20c8d_0_222"/>
          <p:cNvPicPr preferRelativeResize="0"/>
          <p:nvPr/>
        </p:nvPicPr>
        <p:blipFill>
          <a:blip r:embed="rId3">
            <a:alphaModFix/>
          </a:blip>
          <a:stretch>
            <a:fillRect/>
          </a:stretch>
        </p:blipFill>
        <p:spPr>
          <a:xfrm>
            <a:off x="628650" y="1690825"/>
            <a:ext cx="7600950" cy="424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bc8df75fec_5_148"/>
          <p:cNvSpPr txBox="1"/>
          <p:nvPr/>
        </p:nvSpPr>
        <p:spPr>
          <a:xfrm>
            <a:off x="0" y="0"/>
            <a:ext cx="8913600" cy="77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35 50 15 25 80 20 90 45 infinity</a:t>
            </a:r>
            <a:endParaRPr sz="1200"/>
          </a:p>
          <a:p>
            <a:pPr indent="0" lvl="0" marL="0" rtl="0" algn="l">
              <a:spcBef>
                <a:spcPts val="0"/>
              </a:spcBef>
              <a:spcAft>
                <a:spcPts val="0"/>
              </a:spcAft>
              <a:buNone/>
            </a:pPr>
            <a:r>
              <a:rPr lang="en-US" sz="1200"/>
              <a:t>Pivot=35</a:t>
            </a:r>
            <a:endParaRPr sz="1200"/>
          </a:p>
          <a:p>
            <a:pPr indent="0" lvl="0" marL="0" rtl="0" algn="l">
              <a:spcBef>
                <a:spcPts val="0"/>
              </a:spcBef>
              <a:spcAft>
                <a:spcPts val="0"/>
              </a:spcAft>
              <a:buNone/>
            </a:pPr>
            <a:r>
              <a:rPr lang="en-US" sz="1200"/>
              <a:t>35 50 15 25 80 20 90 45 inf</a:t>
            </a:r>
            <a:endParaRPr sz="1200"/>
          </a:p>
          <a:p>
            <a:pPr indent="0" lvl="0" marL="0" rtl="0" algn="l">
              <a:spcBef>
                <a:spcPts val="0"/>
              </a:spcBef>
              <a:spcAft>
                <a:spcPts val="0"/>
              </a:spcAft>
              <a:buNone/>
            </a:pPr>
            <a:r>
              <a:rPr lang="en-US" sz="1200"/>
              <a:t>     P                            Q</a:t>
            </a:r>
            <a:endParaRPr sz="1200"/>
          </a:p>
          <a:p>
            <a:pPr indent="0" lvl="0" marL="0" rtl="0" algn="l">
              <a:spcBef>
                <a:spcPts val="0"/>
              </a:spcBef>
              <a:spcAft>
                <a:spcPts val="0"/>
              </a:spcAft>
              <a:buNone/>
            </a:pPr>
            <a:r>
              <a:rPr lang="en-US" sz="1200"/>
              <a:t>Increment  P till get a value greater than Pivot</a:t>
            </a:r>
            <a:endParaRPr sz="1200"/>
          </a:p>
          <a:p>
            <a:pPr indent="0" lvl="0" marL="0" rtl="0" algn="l">
              <a:spcBef>
                <a:spcPts val="0"/>
              </a:spcBef>
              <a:spcAft>
                <a:spcPts val="0"/>
              </a:spcAft>
              <a:buNone/>
            </a:pPr>
            <a:r>
              <a:rPr lang="en-US" sz="1200"/>
              <a:t>Decrement Q till get a value lesser than Pivot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35 20 15 25 80 50 90 45 inf</a:t>
            </a:r>
            <a:endParaRPr sz="1200"/>
          </a:p>
          <a:p>
            <a:pPr indent="0" lvl="0" marL="0" rtl="0" algn="l">
              <a:spcBef>
                <a:spcPts val="0"/>
              </a:spcBef>
              <a:spcAft>
                <a:spcPts val="0"/>
              </a:spcAft>
              <a:buNone/>
            </a:pPr>
            <a:r>
              <a:rPr lang="en-US" sz="1200"/>
              <a:t>     P                            Q</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P 80, Q 25</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When Q crosses P, stop </a:t>
            </a:r>
            <a:endParaRPr sz="1200"/>
          </a:p>
          <a:p>
            <a:pPr indent="0" lvl="0" marL="0" rtl="0" algn="l">
              <a:spcBef>
                <a:spcPts val="0"/>
              </a:spcBef>
              <a:spcAft>
                <a:spcPts val="0"/>
              </a:spcAft>
              <a:buNone/>
            </a:pPr>
            <a:r>
              <a:rPr lang="en-US" sz="1200"/>
              <a:t>Swap Pivot with value of Q</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25 20 15 35 80 50 90 45</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25 20 15 inf         35       80 50 90 45 inf</a:t>
            </a:r>
            <a:endParaRPr sz="1200"/>
          </a:p>
          <a:p>
            <a:pPr indent="0" lvl="0" marL="0" rtl="0" algn="l">
              <a:spcBef>
                <a:spcPts val="0"/>
              </a:spcBef>
              <a:spcAft>
                <a:spcPts val="0"/>
              </a:spcAft>
              <a:buNone/>
            </a:pPr>
            <a:r>
              <a:rPr lang="en-US" sz="1200"/>
              <a:t>           Q  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Pivot=25</a:t>
            </a:r>
            <a:endParaRPr sz="1200"/>
          </a:p>
          <a:p>
            <a:pPr indent="0" lvl="0" marL="0" rtl="0" algn="l">
              <a:spcBef>
                <a:spcPts val="0"/>
              </a:spcBef>
              <a:spcAft>
                <a:spcPts val="0"/>
              </a:spcAft>
              <a:buNone/>
            </a:pPr>
            <a:r>
              <a:rPr lang="en-US" sz="1200"/>
              <a:t> P=20</a:t>
            </a:r>
            <a:endParaRPr sz="1200"/>
          </a:p>
          <a:p>
            <a:pPr indent="0" lvl="0" marL="0" rtl="0" algn="l">
              <a:spcBef>
                <a:spcPts val="0"/>
              </a:spcBef>
              <a:spcAft>
                <a:spcPts val="0"/>
              </a:spcAft>
              <a:buNone/>
            </a:pPr>
            <a:r>
              <a:rPr lang="en-US" sz="1200"/>
              <a:t>Q=15</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When Q crosses P, stop</a:t>
            </a:r>
            <a:endParaRPr sz="1200"/>
          </a:p>
          <a:p>
            <a:pPr indent="0" lvl="0" marL="0" rtl="0" algn="l">
              <a:spcBef>
                <a:spcPts val="0"/>
              </a:spcBef>
              <a:spcAft>
                <a:spcPts val="0"/>
              </a:spcAft>
              <a:buNone/>
            </a:pPr>
            <a:r>
              <a:rPr lang="en-US" sz="1200"/>
              <a:t>Swap Pivot with value of Q</a:t>
            </a:r>
            <a:endParaRPr sz="1200"/>
          </a:p>
          <a:p>
            <a:pPr indent="0" lvl="0" marL="0" rtl="0" algn="l">
              <a:spcBef>
                <a:spcPts val="0"/>
              </a:spcBef>
              <a:spcAft>
                <a:spcPts val="0"/>
              </a:spcAft>
              <a:buNone/>
            </a:pPr>
            <a:r>
              <a:rPr lang="en-US" sz="1200"/>
              <a:t>15 20 25          35      80 50 90 45 inf</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Solve 80 50 90 45 inf</a:t>
            </a:r>
            <a:endParaRPr sz="1200"/>
          </a:p>
          <a:p>
            <a:pPr indent="0" lvl="0" marL="0" rtl="0" algn="l">
              <a:spcBef>
                <a:spcPts val="0"/>
              </a:spcBef>
              <a:spcAft>
                <a:spcPts val="0"/>
              </a:spcAft>
              <a:buNone/>
            </a:pPr>
            <a:r>
              <a:rPr lang="en-US" sz="1200"/>
              <a:t>Pivot =80, P=50, Q=45</a:t>
            </a:r>
            <a:endParaRPr sz="1200"/>
          </a:p>
          <a:p>
            <a:pPr indent="0" lvl="0" marL="0" rtl="0" algn="l">
              <a:spcBef>
                <a:spcPts val="0"/>
              </a:spcBef>
              <a:spcAft>
                <a:spcPts val="0"/>
              </a:spcAft>
              <a:buNone/>
            </a:pPr>
            <a:r>
              <a:rPr lang="en-US" sz="1200"/>
              <a:t>Increment P till get value greater than Pivot</a:t>
            </a:r>
            <a:endParaRPr sz="1200"/>
          </a:p>
          <a:p>
            <a:pPr indent="0" lvl="0" marL="0" rtl="0" algn="l">
              <a:spcBef>
                <a:spcPts val="0"/>
              </a:spcBef>
              <a:spcAft>
                <a:spcPts val="0"/>
              </a:spcAft>
              <a:buNone/>
            </a:pPr>
            <a:r>
              <a:rPr lang="en-US" sz="1200"/>
              <a:t>Decrement Q till get value lesser than Pivot</a:t>
            </a:r>
            <a:endParaRPr sz="1200"/>
          </a:p>
          <a:p>
            <a:pPr indent="0" lvl="0" marL="0" rtl="0" algn="l">
              <a:spcBef>
                <a:spcPts val="0"/>
              </a:spcBef>
              <a:spcAft>
                <a:spcPts val="0"/>
              </a:spcAft>
              <a:buNone/>
            </a:pPr>
            <a:r>
              <a:rPr lang="en-US" sz="1200"/>
              <a:t>New P=90, Q=45</a:t>
            </a:r>
            <a:endParaRPr sz="1200"/>
          </a:p>
          <a:p>
            <a:pPr indent="0" lvl="0" marL="0" rtl="0" algn="l">
              <a:spcBef>
                <a:spcPts val="0"/>
              </a:spcBef>
              <a:spcAft>
                <a:spcPts val="0"/>
              </a:spcAft>
              <a:buNone/>
            </a:pPr>
            <a:r>
              <a:rPr lang="en-US" sz="1200"/>
              <a:t>Swap so array becomes 80 50 45 90 </a:t>
            </a:r>
            <a:endParaRPr sz="1200"/>
          </a:p>
          <a:p>
            <a:pPr indent="0" lvl="0" marL="0" rtl="0" algn="l">
              <a:spcBef>
                <a:spcPts val="0"/>
              </a:spcBef>
              <a:spcAft>
                <a:spcPts val="0"/>
              </a:spcAft>
              <a:buNone/>
            </a:pPr>
            <a:r>
              <a:rPr lang="en-US" sz="1200"/>
              <a:t>Increment P till get value greater than Pivot , P stops at infinity, Q stops at 50, SInce Q crossed P, swap Pivot with value of Q</a:t>
            </a:r>
            <a:endParaRPr sz="1200"/>
          </a:p>
          <a:p>
            <a:pPr indent="0" lvl="0" marL="0" rtl="0" algn="l">
              <a:spcBef>
                <a:spcPts val="0"/>
              </a:spcBef>
              <a:spcAft>
                <a:spcPts val="0"/>
              </a:spcAft>
              <a:buNone/>
            </a:pPr>
            <a:r>
              <a:rPr lang="en-US" sz="1200"/>
              <a:t>New array 45 50 80 90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g2bc75f20c8d_0_27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 name="Google Shape;491;g2bc75f20c8d_0_276"/>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492" name="Google Shape;492;g2bc75f20c8d_0_276"/>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g2bc75f20c8d_0_276"/>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94" name="Google Shape;494;g2bc75f20c8d_0_276"/>
          <p:cNvPicPr preferRelativeResize="0"/>
          <p:nvPr/>
        </p:nvPicPr>
        <p:blipFill>
          <a:blip r:embed="rId3">
            <a:alphaModFix/>
          </a:blip>
          <a:stretch>
            <a:fillRect/>
          </a:stretch>
        </p:blipFill>
        <p:spPr>
          <a:xfrm>
            <a:off x="4992350" y="1056625"/>
            <a:ext cx="3401975" cy="4851275"/>
          </a:xfrm>
          <a:prstGeom prst="rect">
            <a:avLst/>
          </a:prstGeom>
          <a:noFill/>
          <a:ln>
            <a:noFill/>
          </a:ln>
        </p:spPr>
      </p:pic>
      <p:pic>
        <p:nvPicPr>
          <p:cNvPr id="495" name="Google Shape;495;g2bc75f20c8d_0_276"/>
          <p:cNvPicPr preferRelativeResize="0"/>
          <p:nvPr/>
        </p:nvPicPr>
        <p:blipFill>
          <a:blip r:embed="rId4">
            <a:alphaModFix/>
          </a:blip>
          <a:stretch>
            <a:fillRect/>
          </a:stretch>
        </p:blipFill>
        <p:spPr>
          <a:xfrm>
            <a:off x="847350" y="1955250"/>
            <a:ext cx="4145000" cy="3952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g2bc75f20c8d_0_23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 name="Google Shape;501;g2bc75f20c8d_0_230"/>
          <p:cNvSpPr txBox="1"/>
          <p:nvPr>
            <p:ph type="title"/>
          </p:nvPr>
        </p:nvSpPr>
        <p:spPr>
          <a:xfrm>
            <a:off x="628650" y="365126"/>
            <a:ext cx="7886700" cy="5331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3500"/>
              <a:t>Quick Sort</a:t>
            </a:r>
            <a:endParaRPr/>
          </a:p>
        </p:txBody>
      </p:sp>
      <p:sp>
        <p:nvSpPr>
          <p:cNvPr id="502" name="Google Shape;502;g2bc75f20c8d_0_230"/>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3" name="Google Shape;503;g2bc75f20c8d_0_230"/>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504" name="Google Shape;504;g2bc75f20c8d_0_230"/>
          <p:cNvPicPr preferRelativeResize="0"/>
          <p:nvPr/>
        </p:nvPicPr>
        <p:blipFill>
          <a:blip r:embed="rId3">
            <a:alphaModFix/>
          </a:blip>
          <a:stretch>
            <a:fillRect/>
          </a:stretch>
        </p:blipFill>
        <p:spPr>
          <a:xfrm>
            <a:off x="1840863" y="1130575"/>
            <a:ext cx="5876925"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sp>
        <p:nvSpPr>
          <p:cNvPr id="509" name="Google Shape;509;g2bc75f20c8d_0_23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0" name="Google Shape;510;g2bc75f20c8d_0_238"/>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a:t>
            </a:r>
            <a:endParaRPr/>
          </a:p>
        </p:txBody>
      </p:sp>
      <p:sp>
        <p:nvSpPr>
          <p:cNvPr id="511" name="Google Shape;511;g2bc75f20c8d_0_238"/>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2" name="Google Shape;512;g2bc75f20c8d_0_238"/>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3" name="Google Shape;513;g2bc75f20c8d_0_238"/>
          <p:cNvSpPr txBox="1"/>
          <p:nvPr>
            <p:ph idx="1" type="body"/>
          </p:nvPr>
        </p:nvSpPr>
        <p:spPr>
          <a:xfrm>
            <a:off x="628650" y="1825625"/>
            <a:ext cx="7886700" cy="43512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100"/>
              <a:buFont typeface="Arial"/>
              <a:buNone/>
            </a:pPr>
            <a:r>
              <a:rPr lang="en-US" sz="1600">
                <a:solidFill>
                  <a:srgbClr val="273239"/>
                </a:solidFill>
                <a:highlight>
                  <a:srgbClr val="FFFFFF"/>
                </a:highlight>
              </a:rPr>
              <a:t>Follow the below steps to implement the approach.</a:t>
            </a:r>
            <a:endParaRPr sz="1600">
              <a:solidFill>
                <a:srgbClr val="273239"/>
              </a:solidFill>
              <a:highlight>
                <a:srgbClr val="FFFFFF"/>
              </a:highlight>
            </a:endParaRPr>
          </a:p>
          <a:p>
            <a:pPr indent="-330200" lvl="0" marL="685800" rtl="0" algn="l">
              <a:lnSpc>
                <a:spcPct val="158000"/>
              </a:lnSpc>
              <a:spcBef>
                <a:spcPts val="800"/>
              </a:spcBef>
              <a:spcAft>
                <a:spcPts val="0"/>
              </a:spcAft>
              <a:buClr>
                <a:srgbClr val="273239"/>
              </a:buClr>
              <a:buSzPts val="1600"/>
              <a:buFont typeface="Nunito"/>
              <a:buChar char="●"/>
            </a:pPr>
            <a:r>
              <a:rPr lang="en-US" sz="1600">
                <a:solidFill>
                  <a:srgbClr val="273239"/>
                </a:solidFill>
                <a:highlight>
                  <a:srgbClr val="FFFFFF"/>
                </a:highlight>
              </a:rPr>
              <a:t>Use a recursive function (say </a:t>
            </a:r>
            <a:r>
              <a:rPr b="1" lang="en-US" sz="1600">
                <a:solidFill>
                  <a:srgbClr val="273239"/>
                </a:solidFill>
                <a:highlight>
                  <a:srgbClr val="FFFFFF"/>
                </a:highlight>
              </a:rPr>
              <a:t>quickSort</a:t>
            </a:r>
            <a:r>
              <a:rPr lang="en-US" sz="1600">
                <a:solidFill>
                  <a:srgbClr val="273239"/>
                </a:solidFill>
                <a:highlight>
                  <a:srgbClr val="FFFFFF"/>
                </a:highlight>
              </a:rPr>
              <a:t>) to initialize the function.</a:t>
            </a:r>
            <a:endParaRPr sz="1600">
              <a:solidFill>
                <a:srgbClr val="273239"/>
              </a:solidFill>
              <a:highlight>
                <a:srgbClr val="FFFFFF"/>
              </a:highlight>
            </a:endParaRPr>
          </a:p>
          <a:p>
            <a:pPr indent="-330200" lvl="0" marL="685800" rtl="0" algn="l">
              <a:lnSpc>
                <a:spcPct val="158000"/>
              </a:lnSpc>
              <a:spcBef>
                <a:spcPts val="0"/>
              </a:spcBef>
              <a:spcAft>
                <a:spcPts val="0"/>
              </a:spcAft>
              <a:buClr>
                <a:srgbClr val="273239"/>
              </a:buClr>
              <a:buSzPts val="1600"/>
              <a:buFont typeface="Calibri"/>
              <a:buChar char="●"/>
            </a:pPr>
            <a:r>
              <a:rPr lang="en-US" sz="1600">
                <a:solidFill>
                  <a:srgbClr val="273239"/>
                </a:solidFill>
                <a:highlight>
                  <a:srgbClr val="FFFFFF"/>
                </a:highlight>
              </a:rPr>
              <a:t>Call the partition function to partition the array and inside the partition function do the following</a:t>
            </a:r>
            <a:endParaRPr sz="1600">
              <a:solidFill>
                <a:srgbClr val="273239"/>
              </a:solidFill>
              <a:highlight>
                <a:srgbClr val="FFFFFF"/>
              </a:highlight>
            </a:endParaRPr>
          </a:p>
          <a:p>
            <a:pPr indent="-330200" lvl="1" marL="1371600" rtl="0" algn="l">
              <a:lnSpc>
                <a:spcPct val="158000"/>
              </a:lnSpc>
              <a:spcBef>
                <a:spcPts val="0"/>
              </a:spcBef>
              <a:spcAft>
                <a:spcPts val="0"/>
              </a:spcAft>
              <a:buClr>
                <a:srgbClr val="273239"/>
              </a:buClr>
              <a:buSzPts val="1600"/>
              <a:buFont typeface="Nunito"/>
              <a:buChar char="●"/>
            </a:pPr>
            <a:r>
              <a:rPr lang="en-US" sz="1600">
                <a:solidFill>
                  <a:srgbClr val="273239"/>
                </a:solidFill>
                <a:highlight>
                  <a:srgbClr val="FFFFFF"/>
                </a:highlight>
              </a:rPr>
              <a:t>Take the first element as pivot and initialize and iterator </a:t>
            </a:r>
            <a:r>
              <a:rPr b="1" lang="en-US" sz="1600">
                <a:solidFill>
                  <a:srgbClr val="273239"/>
                </a:solidFill>
                <a:highlight>
                  <a:srgbClr val="FFFFFF"/>
                </a:highlight>
              </a:rPr>
              <a:t>k = high</a:t>
            </a:r>
            <a:r>
              <a:rPr lang="en-US" sz="1600">
                <a:solidFill>
                  <a:srgbClr val="273239"/>
                </a:solidFill>
                <a:highlight>
                  <a:srgbClr val="FFFFFF"/>
                </a:highlight>
              </a:rPr>
              <a:t>.</a:t>
            </a:r>
            <a:endParaRPr sz="1600">
              <a:solidFill>
                <a:srgbClr val="273239"/>
              </a:solidFill>
              <a:highlight>
                <a:srgbClr val="FFFFFF"/>
              </a:highlight>
            </a:endParaRPr>
          </a:p>
          <a:p>
            <a:pPr indent="-330200" lvl="1" marL="1371600" rtl="0" algn="l">
              <a:lnSpc>
                <a:spcPct val="158000"/>
              </a:lnSpc>
              <a:spcBef>
                <a:spcPts val="0"/>
              </a:spcBef>
              <a:spcAft>
                <a:spcPts val="0"/>
              </a:spcAft>
              <a:buClr>
                <a:srgbClr val="273239"/>
              </a:buClr>
              <a:buSzPts val="1600"/>
              <a:buFont typeface="Nunito"/>
              <a:buChar char="●"/>
            </a:pPr>
            <a:r>
              <a:rPr lang="en-US" sz="1600">
                <a:solidFill>
                  <a:srgbClr val="273239"/>
                </a:solidFill>
                <a:highlight>
                  <a:srgbClr val="FFFFFF"/>
                </a:highlight>
              </a:rPr>
              <a:t>Iterate in a for loop from </a:t>
            </a:r>
            <a:r>
              <a:rPr b="1" lang="en-US" sz="1600">
                <a:solidFill>
                  <a:srgbClr val="273239"/>
                </a:solidFill>
                <a:highlight>
                  <a:srgbClr val="FFFFFF"/>
                </a:highlight>
              </a:rPr>
              <a:t>i = high to low+1:</a:t>
            </a:r>
            <a:endParaRPr b="1" sz="1600">
              <a:solidFill>
                <a:srgbClr val="273239"/>
              </a:solidFill>
              <a:highlight>
                <a:srgbClr val="FFFFFF"/>
              </a:highlight>
            </a:endParaRPr>
          </a:p>
          <a:p>
            <a:pPr indent="-330200" lvl="2" marL="2057400" rtl="0" algn="l">
              <a:lnSpc>
                <a:spcPct val="158000"/>
              </a:lnSpc>
              <a:spcBef>
                <a:spcPts val="0"/>
              </a:spcBef>
              <a:spcAft>
                <a:spcPts val="0"/>
              </a:spcAft>
              <a:buClr>
                <a:srgbClr val="273239"/>
              </a:buClr>
              <a:buSzPts val="1600"/>
              <a:buFont typeface="Nunito"/>
              <a:buChar char="●"/>
            </a:pPr>
            <a:r>
              <a:rPr lang="en-US" sz="1600">
                <a:solidFill>
                  <a:srgbClr val="273239"/>
                </a:solidFill>
                <a:highlight>
                  <a:srgbClr val="FFFFFF"/>
                </a:highlight>
              </a:rPr>
              <a:t>If arr[i] is greater than pivot then swap </a:t>
            </a:r>
            <a:r>
              <a:rPr b="1" lang="en-US" sz="1600">
                <a:solidFill>
                  <a:srgbClr val="273239"/>
                </a:solidFill>
                <a:highlight>
                  <a:srgbClr val="FFFFFF"/>
                </a:highlight>
              </a:rPr>
              <a:t>arr[i]</a:t>
            </a:r>
            <a:r>
              <a:rPr lang="en-US" sz="1600">
                <a:solidFill>
                  <a:srgbClr val="273239"/>
                </a:solidFill>
                <a:highlight>
                  <a:srgbClr val="FFFFFF"/>
                </a:highlight>
              </a:rPr>
              <a:t> and </a:t>
            </a:r>
            <a:r>
              <a:rPr b="1" lang="en-US" sz="1600">
                <a:solidFill>
                  <a:srgbClr val="273239"/>
                </a:solidFill>
                <a:highlight>
                  <a:srgbClr val="FFFFFF"/>
                </a:highlight>
              </a:rPr>
              <a:t>arr[k]</a:t>
            </a:r>
            <a:r>
              <a:rPr lang="en-US" sz="1600">
                <a:solidFill>
                  <a:srgbClr val="273239"/>
                </a:solidFill>
                <a:highlight>
                  <a:srgbClr val="FFFFFF"/>
                </a:highlight>
              </a:rPr>
              <a:t> and decrement k.</a:t>
            </a:r>
            <a:endParaRPr sz="1600">
              <a:solidFill>
                <a:srgbClr val="273239"/>
              </a:solidFill>
              <a:highlight>
                <a:srgbClr val="FFFFFF"/>
              </a:highlight>
            </a:endParaRPr>
          </a:p>
          <a:p>
            <a:pPr indent="-330200" lvl="1" marL="1371600" rtl="0" algn="l">
              <a:lnSpc>
                <a:spcPct val="158000"/>
              </a:lnSpc>
              <a:spcBef>
                <a:spcPts val="0"/>
              </a:spcBef>
              <a:spcAft>
                <a:spcPts val="0"/>
              </a:spcAft>
              <a:buClr>
                <a:srgbClr val="273239"/>
              </a:buClr>
              <a:buSzPts val="1600"/>
              <a:buFont typeface="Nunito"/>
              <a:buChar char="●"/>
            </a:pPr>
            <a:r>
              <a:rPr lang="en-US" sz="1600">
                <a:solidFill>
                  <a:srgbClr val="273239"/>
                </a:solidFill>
                <a:highlight>
                  <a:srgbClr val="FFFFFF"/>
                </a:highlight>
              </a:rPr>
              <a:t>After the iteration is swap the pivot with </a:t>
            </a:r>
            <a:r>
              <a:rPr b="1" lang="en-US" sz="1600">
                <a:solidFill>
                  <a:srgbClr val="273239"/>
                </a:solidFill>
                <a:highlight>
                  <a:srgbClr val="FFFFFF"/>
                </a:highlight>
              </a:rPr>
              <a:t>arr[k]</a:t>
            </a:r>
            <a:r>
              <a:rPr lang="en-US" sz="1600">
                <a:solidFill>
                  <a:srgbClr val="273239"/>
                </a:solidFill>
                <a:highlight>
                  <a:srgbClr val="FFFFFF"/>
                </a:highlight>
              </a:rPr>
              <a:t>.</a:t>
            </a:r>
            <a:endParaRPr sz="1600">
              <a:solidFill>
                <a:srgbClr val="273239"/>
              </a:solidFill>
              <a:highlight>
                <a:srgbClr val="FFFFFF"/>
              </a:highlight>
            </a:endParaRPr>
          </a:p>
          <a:p>
            <a:pPr indent="-330200" lvl="1" marL="1371600" rtl="0" algn="l">
              <a:lnSpc>
                <a:spcPct val="158000"/>
              </a:lnSpc>
              <a:spcBef>
                <a:spcPts val="0"/>
              </a:spcBef>
              <a:spcAft>
                <a:spcPts val="0"/>
              </a:spcAft>
              <a:buClr>
                <a:srgbClr val="273239"/>
              </a:buClr>
              <a:buSzPts val="1600"/>
              <a:buFont typeface="Calibri"/>
              <a:buChar char="●"/>
            </a:pPr>
            <a:r>
              <a:rPr lang="en-US" sz="1600">
                <a:solidFill>
                  <a:srgbClr val="273239"/>
                </a:solidFill>
                <a:highlight>
                  <a:srgbClr val="FFFFFF"/>
                </a:highlight>
              </a:rPr>
              <a:t>Return k-1 as the point of partition.</a:t>
            </a:r>
            <a:endParaRPr sz="1600">
              <a:solidFill>
                <a:srgbClr val="273239"/>
              </a:solidFill>
              <a:highlight>
                <a:srgbClr val="FFFFFF"/>
              </a:highlight>
            </a:endParaRPr>
          </a:p>
          <a:p>
            <a:pPr indent="-330200" lvl="0" marL="685800" rtl="0" algn="l">
              <a:lnSpc>
                <a:spcPct val="158000"/>
              </a:lnSpc>
              <a:spcBef>
                <a:spcPts val="0"/>
              </a:spcBef>
              <a:spcAft>
                <a:spcPts val="0"/>
              </a:spcAft>
              <a:buClr>
                <a:srgbClr val="273239"/>
              </a:buClr>
              <a:buSzPts val="1600"/>
              <a:buFont typeface="Calibri"/>
              <a:buChar char="●"/>
            </a:pPr>
            <a:r>
              <a:rPr lang="en-US" sz="1600">
                <a:solidFill>
                  <a:srgbClr val="273239"/>
                </a:solidFill>
                <a:highlight>
                  <a:srgbClr val="FFFFFF"/>
                </a:highlight>
              </a:rPr>
              <a:t>Now recursively call quickSort for the left half and right half of the partition index.</a:t>
            </a:r>
            <a:endParaRPr sz="1600">
              <a:solidFill>
                <a:srgbClr val="273239"/>
              </a:solidFill>
              <a:highlight>
                <a:srgbClr val="FFFFFF"/>
              </a:highlight>
            </a:endParaRPr>
          </a:p>
          <a:p>
            <a:pPr indent="0" lvl="0" marL="0" rtl="0" algn="l">
              <a:spcBef>
                <a:spcPts val="18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bc75f20c8d_0_289"/>
          <p:cNvSpPr/>
          <p:nvPr/>
        </p:nvSpPr>
        <p:spPr>
          <a:xfrm>
            <a:off x="836202" y="2134851"/>
            <a:ext cx="7279200" cy="280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D4D4D"/>
                </a:solidFill>
                <a:latin typeface="Courier New"/>
                <a:ea typeface="Courier New"/>
                <a:cs typeface="Courier New"/>
                <a:sym typeface="Courier New"/>
              </a:rPr>
              <a:t>// let’s say f is an array we want to sort</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int[] f = {9, 2, 4, 5, 7, 8, 3, 6};</a:t>
            </a:r>
            <a:endParaRPr/>
          </a:p>
          <a:p>
            <a:pPr indent="0" lvl="0" marL="0" marR="0" rtl="0" algn="l">
              <a:spcBef>
                <a:spcPts val="0"/>
              </a:spcBef>
              <a:spcAft>
                <a:spcPts val="0"/>
              </a:spcAft>
              <a:buNone/>
            </a:pPr>
            <a:r>
              <a:t/>
            </a:r>
            <a:endParaRPr b="1" sz="1600">
              <a:solidFill>
                <a:srgbClr val="4D4D4D"/>
              </a:solidFill>
              <a:latin typeface="Courier New"/>
              <a:ea typeface="Courier New"/>
              <a:cs typeface="Courier New"/>
              <a:sym typeface="Courier New"/>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static void quickSort(int[] f, int start, int end){</a:t>
            </a:r>
            <a:endParaRPr b="1" sz="1600">
              <a:solidFill>
                <a:srgbClr val="4D4D4D"/>
              </a:solidFill>
              <a:latin typeface="Courier New"/>
              <a:ea typeface="Courier New"/>
              <a:cs typeface="Courier New"/>
              <a:sym typeface="Courier New"/>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if(start &lt; end){</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int partitionIndex = partition(f, start, end);</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quickSort(f, start, partitionIndex-1);</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quickSort(f, partitionIndex+1, end);</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a:t>
            </a:r>
            <a:endParaRPr b="1" sz="1600">
              <a:solidFill>
                <a:srgbClr val="4D4D4D"/>
              </a:solidFill>
              <a:latin typeface="Courier New"/>
              <a:ea typeface="Courier New"/>
              <a:cs typeface="Courier New"/>
              <a:sym typeface="Courier New"/>
            </a:endParaRPr>
          </a:p>
        </p:txBody>
      </p:sp>
      <p:sp>
        <p:nvSpPr>
          <p:cNvPr id="520" name="Google Shape;520;g2bc75f20c8d_0_289"/>
          <p:cNvSpPr txBox="1"/>
          <p:nvPr/>
        </p:nvSpPr>
        <p:spPr>
          <a:xfrm>
            <a:off x="0" y="0"/>
            <a:ext cx="4572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500">
                <a:solidFill>
                  <a:schemeClr val="dk1"/>
                </a:solidFill>
                <a:latin typeface="Calibri"/>
                <a:ea typeface="Calibri"/>
                <a:cs typeface="Calibri"/>
                <a:sym typeface="Calibri"/>
              </a:rPr>
              <a:t>Quick Sort Algorithm</a:t>
            </a:r>
            <a:endParaRPr sz="33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bc8df75fec_3_1"/>
          <p:cNvSpPr/>
          <p:nvPr/>
        </p:nvSpPr>
        <p:spPr>
          <a:xfrm>
            <a:off x="836202" y="2134852"/>
            <a:ext cx="8015700" cy="378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static int partition(int[] f, int start, int end){</a:t>
            </a:r>
            <a:endParaRPr b="1" sz="1600">
              <a:solidFill>
                <a:srgbClr val="4D4D4D"/>
              </a:solidFill>
              <a:latin typeface="Courier New"/>
              <a:ea typeface="Courier New"/>
              <a:cs typeface="Courier New"/>
              <a:sym typeface="Courier New"/>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int pivot = f[end];</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int partitionIndex = start;</a:t>
            </a:r>
            <a:endParaRPr/>
          </a:p>
          <a:p>
            <a:pPr indent="0" lvl="0" marL="0" marR="0" rtl="0" algn="l">
              <a:spcBef>
                <a:spcPts val="0"/>
              </a:spcBef>
              <a:spcAft>
                <a:spcPts val="0"/>
              </a:spcAft>
              <a:buNone/>
            </a:pPr>
            <a:r>
              <a:rPr lang="en-US" sz="1600">
                <a:solidFill>
                  <a:srgbClr val="4D4D4D"/>
                </a:solidFill>
                <a:latin typeface="Courier New"/>
                <a:ea typeface="Courier New"/>
                <a:cs typeface="Courier New"/>
                <a:sym typeface="Courier New"/>
              </a:rPr>
              <a:t>	// loop through all the values</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for(int i=start; i&lt;end; i++){</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if(f[i] &lt;= pivot){</a:t>
            </a:r>
            <a:endParaRPr/>
          </a:p>
          <a:p>
            <a:pPr indent="0" lvl="0" marL="0" marR="0" rtl="0" algn="l">
              <a:spcBef>
                <a:spcPts val="0"/>
              </a:spcBef>
              <a:spcAft>
                <a:spcPts val="0"/>
              </a:spcAft>
              <a:buNone/>
            </a:pPr>
            <a:r>
              <a:rPr lang="en-US" sz="1600">
                <a:solidFill>
                  <a:srgbClr val="4D4D4D"/>
                </a:solidFill>
                <a:latin typeface="Courier New"/>
                <a:ea typeface="Courier New"/>
                <a:cs typeface="Courier New"/>
                <a:sym typeface="Courier New"/>
              </a:rPr>
              <a:t>			// swap if element is less than pivot</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swap(f[i], f[partitionIndex]);</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partitionIndex++;</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a:t>
            </a:r>
            <a:endParaRPr/>
          </a:p>
          <a:p>
            <a:pPr indent="0" lvl="0" marL="0" marR="0" rtl="0" algn="l">
              <a:spcBef>
                <a:spcPts val="0"/>
              </a:spcBef>
              <a:spcAft>
                <a:spcPts val="0"/>
              </a:spcAft>
              <a:buNone/>
            </a:pPr>
            <a:r>
              <a:rPr lang="en-US" sz="1600">
                <a:solidFill>
                  <a:srgbClr val="4D4D4D"/>
                </a:solidFill>
                <a:latin typeface="Courier New"/>
                <a:ea typeface="Courier New"/>
                <a:cs typeface="Courier New"/>
                <a:sym typeface="Courier New"/>
              </a:rPr>
              <a:t>	// finally swap pivot with element at the partition index</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swap(f[partitionIndex], f[end]);</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	return partitionIndex;</a:t>
            </a:r>
            <a:endParaRPr/>
          </a:p>
          <a:p>
            <a:pPr indent="0" lvl="0" marL="0" marR="0" rtl="0" algn="l">
              <a:spcBef>
                <a:spcPts val="0"/>
              </a:spcBef>
              <a:spcAft>
                <a:spcPts val="0"/>
              </a:spcAft>
              <a:buNone/>
            </a:pPr>
            <a:r>
              <a:rPr b="1" lang="en-US" sz="1600">
                <a:solidFill>
                  <a:srgbClr val="4D4D4D"/>
                </a:solidFill>
                <a:latin typeface="Courier New"/>
                <a:ea typeface="Courier New"/>
                <a:cs typeface="Courier New"/>
                <a:sym typeface="Courier New"/>
              </a:rPr>
              <a:t>}</a:t>
            </a:r>
            <a:endParaRPr b="1" sz="1600">
              <a:solidFill>
                <a:srgbClr val="4D4D4D"/>
              </a:solidFill>
              <a:latin typeface="Courier New"/>
              <a:ea typeface="Courier New"/>
              <a:cs typeface="Courier New"/>
              <a:sym typeface="Courier New"/>
            </a:endParaRPr>
          </a:p>
        </p:txBody>
      </p:sp>
      <p:sp>
        <p:nvSpPr>
          <p:cNvPr id="527" name="Google Shape;527;g2bc8df75fec_3_1"/>
          <p:cNvSpPr txBox="1"/>
          <p:nvPr/>
        </p:nvSpPr>
        <p:spPr>
          <a:xfrm>
            <a:off x="0" y="0"/>
            <a:ext cx="4572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3500">
                <a:solidFill>
                  <a:schemeClr val="dk1"/>
                </a:solidFill>
                <a:latin typeface="Calibri"/>
                <a:ea typeface="Calibri"/>
                <a:cs typeface="Calibri"/>
                <a:sym typeface="Calibri"/>
              </a:rPr>
              <a:t>Quick Sort Algorithm</a:t>
            </a:r>
            <a:endParaRPr sz="33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g2bc8df75fec_5_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3" name="Google Shape;533;g2bc8df75fec_5_4"/>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Analysis: Time complexity</a:t>
            </a:r>
            <a:endParaRPr/>
          </a:p>
        </p:txBody>
      </p:sp>
      <p:sp>
        <p:nvSpPr>
          <p:cNvPr id="534" name="Google Shape;534;g2bc8df75fec_5_4"/>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5" name="Google Shape;535;g2bc8df75fec_5_4"/>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6" name="Google Shape;536;g2bc8df75fec_5_4"/>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292100" lvl="0" marL="342900" rtl="0" algn="l">
              <a:spcBef>
                <a:spcPts val="0"/>
              </a:spcBef>
              <a:spcAft>
                <a:spcPts val="0"/>
              </a:spcAft>
              <a:buSzPts val="2400"/>
              <a:buFont typeface="Calibri"/>
              <a:buChar char="●"/>
            </a:pPr>
            <a:r>
              <a:rPr lang="en-US" sz="2400"/>
              <a:t>Best performance: O(N*logN) i.e. the pivot divides the array into two parts of about the same size.</a:t>
            </a:r>
            <a:endParaRPr sz="2400"/>
          </a:p>
          <a:p>
            <a:pPr indent="-292100" lvl="0" marL="342900" rtl="0" algn="l">
              <a:spcBef>
                <a:spcPts val="640"/>
              </a:spcBef>
              <a:spcAft>
                <a:spcPts val="0"/>
              </a:spcAft>
              <a:buSzPts val="2400"/>
              <a:buFont typeface="Calibri"/>
              <a:buChar char="●"/>
            </a:pPr>
            <a:r>
              <a:rPr lang="en-US" sz="2400"/>
              <a:t>Worst case: O(N</a:t>
            </a:r>
            <a:r>
              <a:rPr baseline="30000" lang="en-US" sz="2400"/>
              <a:t>2</a:t>
            </a:r>
            <a:r>
              <a:rPr lang="en-US" sz="2400"/>
              <a:t>) i.e. the pivot divides the array into one big subarray with the other empty.</a:t>
            </a:r>
            <a:endParaRPr sz="2400"/>
          </a:p>
          <a:p>
            <a:pPr indent="-139700" lvl="0" marL="342900" rtl="0" algn="l">
              <a:spcBef>
                <a:spcPts val="640"/>
              </a:spcBef>
              <a:spcAft>
                <a:spcPts val="0"/>
              </a:spcAft>
              <a:buClr>
                <a:schemeClr val="dk1"/>
              </a:buClr>
              <a:buSzPts val="3200"/>
              <a:buFont typeface="Helvetica Neue"/>
              <a:buNone/>
            </a:pPr>
            <a:r>
              <a:t/>
            </a:r>
            <a:endParaRPr sz="2400"/>
          </a:p>
          <a:p>
            <a:pPr indent="-292100" lvl="0" marL="342900" rtl="0" algn="l">
              <a:spcBef>
                <a:spcPts val="640"/>
              </a:spcBef>
              <a:spcAft>
                <a:spcPts val="0"/>
              </a:spcAft>
              <a:buSzPts val="2400"/>
              <a:buFont typeface="Calibri"/>
              <a:buChar char="●"/>
            </a:pPr>
            <a:r>
              <a:rPr lang="en-US" sz="2400"/>
              <a:t>Choice of element to partition around is the main cause of variation</a:t>
            </a:r>
            <a:endParaRPr sz="2400"/>
          </a:p>
          <a:p>
            <a:pPr indent="-234950" lvl="1" marL="742950" rtl="0" algn="l">
              <a:spcBef>
                <a:spcPts val="640"/>
              </a:spcBef>
              <a:spcAft>
                <a:spcPts val="0"/>
              </a:spcAft>
              <a:buSzPts val="2400"/>
              <a:buFont typeface="Calibri"/>
              <a:buChar char="○"/>
            </a:pPr>
            <a:r>
              <a:rPr lang="en-US" sz="2400"/>
              <a:t>First element</a:t>
            </a:r>
            <a:endParaRPr sz="2400"/>
          </a:p>
          <a:p>
            <a:pPr indent="-234950" lvl="1" marL="742950" rtl="0" algn="l">
              <a:spcBef>
                <a:spcPts val="640"/>
              </a:spcBef>
              <a:spcAft>
                <a:spcPts val="0"/>
              </a:spcAft>
              <a:buSzPts val="2400"/>
              <a:buFont typeface="Calibri"/>
              <a:buChar char="○"/>
            </a:pPr>
            <a:r>
              <a:rPr lang="en-US" sz="2400"/>
              <a:t>Middle element</a:t>
            </a:r>
            <a:endParaRPr sz="2400"/>
          </a:p>
          <a:p>
            <a:pPr indent="-234950" lvl="1" marL="742950" rtl="0" algn="l">
              <a:spcBef>
                <a:spcPts val="640"/>
              </a:spcBef>
              <a:spcAft>
                <a:spcPts val="0"/>
              </a:spcAft>
              <a:buSzPts val="2400"/>
              <a:buFont typeface="Calibri"/>
              <a:buChar char="○"/>
            </a:pPr>
            <a:r>
              <a:rPr lang="en-US" sz="2400"/>
              <a:t>Average of first, last and middle</a:t>
            </a:r>
            <a:endParaRPr sz="2400"/>
          </a:p>
          <a:p>
            <a:pPr indent="0" lvl="0" marL="0" rtl="0" algn="l">
              <a:spcBef>
                <a:spcPts val="75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g2bc8df75fec_5_3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2" name="Google Shape;542;g2bc8df75fec_5_35"/>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Analysis: Time complexity</a:t>
            </a:r>
            <a:endParaRPr/>
          </a:p>
        </p:txBody>
      </p:sp>
      <p:sp>
        <p:nvSpPr>
          <p:cNvPr id="543" name="Google Shape;543;g2bc8df75fec_5_35"/>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4" name="Google Shape;544;g2bc8df75fec_5_35"/>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5" name="Google Shape;545;g2bc8df75fec_5_35"/>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Best Case O(n log n)</a:t>
            </a:r>
            <a:endParaRPr sz="2400"/>
          </a:p>
          <a:p>
            <a:pPr indent="0" lvl="0" marL="914400" rtl="0" algn="l">
              <a:spcBef>
                <a:spcPts val="0"/>
              </a:spcBef>
              <a:spcAft>
                <a:spcPts val="0"/>
              </a:spcAft>
              <a:buNone/>
            </a:pPr>
            <a:r>
              <a:rPr lang="en-US" sz="2400"/>
              <a:t>pivot element is the middle element</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Average Case O(n log n) </a:t>
            </a:r>
            <a:endParaRPr sz="2400"/>
          </a:p>
          <a:p>
            <a:pPr indent="0" lvl="0" marL="914400" rtl="0" algn="l">
              <a:spcBef>
                <a:spcPts val="0"/>
              </a:spcBef>
              <a:spcAft>
                <a:spcPts val="0"/>
              </a:spcAft>
              <a:buNone/>
            </a:pPr>
            <a:r>
              <a:rPr lang="en-US" sz="2400"/>
              <a:t>array is jumbled</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Worst Case O(n2) </a:t>
            </a:r>
            <a:endParaRPr sz="2400"/>
          </a:p>
          <a:p>
            <a:pPr indent="0" lvl="0" marL="914400" rtl="0" algn="l">
              <a:spcBef>
                <a:spcPts val="0"/>
              </a:spcBef>
              <a:spcAft>
                <a:spcPts val="0"/>
              </a:spcAft>
              <a:buNone/>
            </a:pPr>
            <a:r>
              <a:rPr lang="en-US" sz="2400"/>
              <a:t>pivot element is the smallest or largest element</a:t>
            </a:r>
            <a:endParaRPr sz="2400"/>
          </a:p>
          <a:p>
            <a:pPr indent="0" lvl="0" marL="914400" rtl="0" algn="l">
              <a:spcBef>
                <a:spcPts val="0"/>
              </a:spcBef>
              <a:spcAft>
                <a:spcPts val="0"/>
              </a:spcAft>
              <a:buNone/>
            </a:pPr>
            <a:r>
              <a:t/>
            </a:r>
            <a:endParaRPr sz="2400"/>
          </a:p>
          <a:p>
            <a:pPr indent="0" lvl="0" marL="0" rtl="0" algn="l">
              <a:spcBef>
                <a:spcPts val="75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g2bc75f20c8d_0_12"/>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g2bc75f20c8d_0_12"/>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g2bc75f20c8d_0_1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g2bc75f20c8d_0_12"/>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300"/>
              <a:buFont typeface="Calibri"/>
              <a:buNone/>
            </a:pPr>
            <a:r>
              <a:rPr lang="en-US"/>
              <a:t>Bubble Sort: Self Study</a:t>
            </a:r>
            <a:endParaRPr/>
          </a:p>
          <a:p>
            <a:pPr indent="0" lvl="0" marL="0" rtl="0" algn="l">
              <a:spcBef>
                <a:spcPts val="0"/>
              </a:spcBef>
              <a:spcAft>
                <a:spcPts val="0"/>
              </a:spcAft>
              <a:buNone/>
            </a:pPr>
            <a:r>
              <a:t/>
            </a:r>
            <a:endParaRPr/>
          </a:p>
        </p:txBody>
      </p:sp>
      <p:sp>
        <p:nvSpPr>
          <p:cNvPr id="202" name="Google Shape;202;g2bc75f20c8d_0_12"/>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The simplest sort method</a:t>
            </a:r>
            <a:endParaRPr/>
          </a:p>
          <a:p>
            <a:pPr indent="-342900" lvl="0" marL="457200" rtl="0" algn="l">
              <a:spcBef>
                <a:spcPts val="0"/>
              </a:spcBef>
              <a:spcAft>
                <a:spcPts val="0"/>
              </a:spcAft>
              <a:buSzPts val="1800"/>
              <a:buChar char="•"/>
            </a:pPr>
            <a:r>
              <a:rPr lang="en-US"/>
              <a:t>Each element compares itself to the next element</a:t>
            </a:r>
            <a:endParaRPr/>
          </a:p>
          <a:p>
            <a:pPr indent="-342900" lvl="0" marL="457200" rtl="0" algn="l">
              <a:spcBef>
                <a:spcPts val="0"/>
              </a:spcBef>
              <a:spcAft>
                <a:spcPts val="0"/>
              </a:spcAft>
              <a:buSzPts val="1800"/>
              <a:buChar char="•"/>
            </a:pPr>
            <a:r>
              <a:rPr lang="en-US"/>
              <a:t>If its larger they swap places</a:t>
            </a:r>
            <a:endParaRPr/>
          </a:p>
          <a:p>
            <a:pPr indent="-342900" lvl="0" marL="457200" rtl="0" algn="l">
              <a:spcBef>
                <a:spcPts val="0"/>
              </a:spcBef>
              <a:spcAft>
                <a:spcPts val="0"/>
              </a:spcAft>
              <a:buSzPts val="1800"/>
              <a:buChar char="•"/>
            </a:pPr>
            <a:r>
              <a:rPr lang="en-US"/>
              <a:t>This continues until all values have either swapped or stayed the same</a:t>
            </a:r>
            <a:endParaRPr/>
          </a:p>
          <a:p>
            <a:pPr indent="-342900" lvl="0" marL="457200" rtl="0" algn="l">
              <a:spcBef>
                <a:spcPts val="0"/>
              </a:spcBef>
              <a:spcAft>
                <a:spcPts val="0"/>
              </a:spcAft>
              <a:buSzPts val="1800"/>
              <a:buChar char="•"/>
            </a:pPr>
            <a:r>
              <a:rPr lang="en-US"/>
              <a:t>The swap can either be from front to back or back to front</a:t>
            </a:r>
            <a:endParaRPr/>
          </a:p>
          <a:p>
            <a:pPr indent="-38100" lvl="0" marL="171450" rtl="0" algn="l">
              <a:spcBef>
                <a:spcPts val="750"/>
              </a:spcBef>
              <a:spcAft>
                <a:spcPts val="0"/>
              </a:spcAft>
              <a:buClr>
                <a:schemeClr val="dk1"/>
              </a:buClr>
              <a:buSzPts val="1100"/>
              <a:buFont typeface="Arial"/>
              <a:buNone/>
            </a:pPr>
            <a:r>
              <a:t/>
            </a:r>
            <a:endParaRPr/>
          </a:p>
          <a:p>
            <a:pPr indent="-38100" lvl="0" marL="171450" rtl="0" algn="l">
              <a:spcBef>
                <a:spcPts val="750"/>
              </a:spcBef>
              <a:spcAft>
                <a:spcPts val="0"/>
              </a:spcAft>
              <a:buClr>
                <a:schemeClr val="dk1"/>
              </a:buClr>
              <a:buSzPts val="2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g2bc8df75fec_5_4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1" name="Google Shape;551;g2bc8df75fec_5_43"/>
          <p:cNvSpPr txBox="1"/>
          <p:nvPr>
            <p:ph type="title"/>
          </p:nvPr>
        </p:nvSpPr>
        <p:spPr>
          <a:xfrm>
            <a:off x="628650" y="365126"/>
            <a:ext cx="7886700" cy="132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Quick Sort Dual Pivot</a:t>
            </a:r>
            <a:endParaRPr/>
          </a:p>
        </p:txBody>
      </p:sp>
      <p:sp>
        <p:nvSpPr>
          <p:cNvPr id="552" name="Google Shape;552;g2bc8df75fec_5_43"/>
          <p:cNvSpPr/>
          <p:nvPr/>
        </p:nvSpPr>
        <p:spPr>
          <a:xfrm flipH="1" rot="10800000">
            <a:off x="0" y="6400672"/>
            <a:ext cx="9144000" cy="456900"/>
          </a:xfrm>
          <a:prstGeom prst="rect">
            <a:avLst/>
          </a:prstGeom>
          <a:gradFill>
            <a:gsLst>
              <a:gs pos="0">
                <a:schemeClr val="accent1"/>
              </a:gs>
              <a:gs pos="90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3" name="Google Shape;553;g2bc8df75fec_5_43"/>
          <p:cNvSpPr/>
          <p:nvPr/>
        </p:nvSpPr>
        <p:spPr>
          <a:xfrm flipH="1">
            <a:off x="3029098" y="6400799"/>
            <a:ext cx="6114900" cy="456900"/>
          </a:xfrm>
          <a:prstGeom prst="rect">
            <a:avLst/>
          </a:prstGeom>
          <a:gradFill>
            <a:gsLst>
              <a:gs pos="0">
                <a:srgbClr val="000000">
                  <a:alpha val="49411"/>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4" name="Google Shape;554;g2bc8df75fec_5_43"/>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457200" rtl="0" algn="l">
              <a:spcBef>
                <a:spcPts val="750"/>
              </a:spcBef>
              <a:spcAft>
                <a:spcPts val="0"/>
              </a:spcAft>
              <a:buClr>
                <a:schemeClr val="dk1"/>
              </a:buClr>
              <a:buSzPts val="1100"/>
              <a:buFont typeface="Arial"/>
              <a:buNone/>
            </a:pPr>
            <a:r>
              <a:t/>
            </a:r>
            <a:endParaRPr/>
          </a:p>
          <a:p>
            <a:pPr indent="-342900" lvl="0" marL="457200" rtl="0" algn="l">
              <a:spcBef>
                <a:spcPts val="750"/>
              </a:spcBef>
              <a:spcAft>
                <a:spcPts val="0"/>
              </a:spcAft>
              <a:buSzPts val="1800"/>
              <a:buChar char="•"/>
            </a:pPr>
            <a:r>
              <a:rPr lang="en-US"/>
              <a:t>There is also a more advanced version of the quick sort , the dual pivot Quicksort</a:t>
            </a:r>
            <a:endParaRPr/>
          </a:p>
          <a:p>
            <a:pPr indent="-342900" lvl="0" marL="457200" rtl="0" algn="l">
              <a:spcBef>
                <a:spcPts val="0"/>
              </a:spcBef>
              <a:spcAft>
                <a:spcPts val="0"/>
              </a:spcAft>
              <a:buSzPts val="1800"/>
              <a:buChar char="•"/>
            </a:pPr>
            <a:r>
              <a:rPr lang="en-US"/>
              <a:t>It take two pivots, the left end of the array and the right end of the array. </a:t>
            </a:r>
            <a:endParaRPr/>
          </a:p>
          <a:p>
            <a:pPr indent="-342900" lvl="0" marL="457200" rtl="0" algn="l">
              <a:spcBef>
                <a:spcPts val="0"/>
              </a:spcBef>
              <a:spcAft>
                <a:spcPts val="0"/>
              </a:spcAft>
              <a:buSzPts val="1800"/>
              <a:buChar char="•"/>
            </a:pPr>
            <a:r>
              <a:rPr lang="en-US"/>
              <a:t>It is typically faster than a one pivot version.</a:t>
            </a:r>
            <a:endParaRPr/>
          </a:p>
          <a:p>
            <a:pPr indent="-342900" lvl="0" marL="457200" rtl="0" algn="l">
              <a:spcBef>
                <a:spcPts val="0"/>
              </a:spcBef>
              <a:spcAft>
                <a:spcPts val="0"/>
              </a:spcAft>
              <a:buSzPts val="1800"/>
              <a:buChar char="•"/>
            </a:pPr>
            <a:r>
              <a:rPr lang="en-US"/>
              <a:t>In Java the Array.sort method uses a Dual-Pivot Quicksort algorithm</a:t>
            </a:r>
            <a:endParaRPr/>
          </a:p>
          <a:p>
            <a:pPr indent="0" lvl="0" marL="914400" rtl="0" algn="l">
              <a:spcBef>
                <a:spcPts val="75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g2bc8df75fec_5_6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g2bc8df75fec_5_69"/>
          <p:cNvSpPr/>
          <p:nvPr/>
        </p:nvSpPr>
        <p:spPr>
          <a:xfrm rot="10800000">
            <a:off x="-3" y="-22564"/>
            <a:ext cx="9144000" cy="4374000"/>
          </a:xfrm>
          <a:prstGeom prst="rect">
            <a:avLst/>
          </a:prstGeom>
          <a:gradFill>
            <a:gsLst>
              <a:gs pos="0">
                <a:srgbClr val="2F5496"/>
              </a:gs>
              <a:gs pos="100000">
                <a:srgbClr val="000000"/>
              </a:gs>
            </a:gsLst>
            <a:lin ang="1499992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g2bc8df75fec_5_69"/>
          <p:cNvSpPr/>
          <p:nvPr/>
        </p:nvSpPr>
        <p:spPr>
          <a:xfrm rot="5400000">
            <a:off x="2384699" y="-2407819"/>
            <a:ext cx="4374600" cy="9144000"/>
          </a:xfrm>
          <a:prstGeom prst="rect">
            <a:avLst/>
          </a:prstGeom>
          <a:gradFill>
            <a:gsLst>
              <a:gs pos="0">
                <a:srgbClr val="4472C4">
                  <a:alpha val="0"/>
                </a:srgbClr>
              </a:gs>
              <a:gs pos="40000">
                <a:srgbClr val="4472C4">
                  <a:alpha val="0"/>
                </a:srgbClr>
              </a:gs>
              <a:gs pos="100000">
                <a:srgbClr val="2F5496">
                  <a:alpha val="51372"/>
                </a:srgbClr>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g2bc8df75fec_5_69"/>
          <p:cNvSpPr/>
          <p:nvPr/>
        </p:nvSpPr>
        <p:spPr>
          <a:xfrm rot="5400000">
            <a:off x="2555849" y="-2236842"/>
            <a:ext cx="4374000" cy="8802300"/>
          </a:xfrm>
          <a:prstGeom prst="rect">
            <a:avLst/>
          </a:prstGeom>
          <a:gradFill>
            <a:gsLst>
              <a:gs pos="0">
                <a:srgbClr val="4472C4">
                  <a:alpha val="0"/>
                </a:srgbClr>
              </a:gs>
              <a:gs pos="17000">
                <a:srgbClr val="4472C4">
                  <a:alpha val="0"/>
                </a:srgbClr>
              </a:gs>
              <a:gs pos="100000">
                <a:srgbClr val="000000">
                  <a:alpha val="36470"/>
                </a:srgbClr>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g2bc8df75fec_5_69"/>
          <p:cNvSpPr/>
          <p:nvPr/>
        </p:nvSpPr>
        <p:spPr>
          <a:xfrm>
            <a:off x="-3" y="-22690"/>
            <a:ext cx="6406800" cy="4374000"/>
          </a:xfrm>
          <a:prstGeom prst="rect">
            <a:avLst/>
          </a:prstGeom>
          <a:gradFill>
            <a:gsLst>
              <a:gs pos="0">
                <a:srgbClr val="1F3864">
                  <a:alpha val="0"/>
                </a:srgbClr>
              </a:gs>
              <a:gs pos="100000">
                <a:srgbClr val="000000">
                  <a:alpha val="24313"/>
                </a:srgbClr>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g2bc8df75fec_5_69"/>
          <p:cNvSpPr/>
          <p:nvPr/>
        </p:nvSpPr>
        <p:spPr>
          <a:xfrm rot="-9093424">
            <a:off x="4456960" y="-1036602"/>
            <a:ext cx="3745624" cy="4444469"/>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472C4">
                  <a:alpha val="21568"/>
                </a:srgbClr>
              </a:gs>
              <a:gs pos="87000">
                <a:srgbClr val="8DA9DB">
                  <a:alpha val="1568"/>
                </a:srgbClr>
              </a:gs>
              <a:gs pos="100000">
                <a:srgbClr val="8DA9DB">
                  <a:alpha val="1568"/>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g2bc8df75fec_5_69"/>
          <p:cNvSpPr txBox="1"/>
          <p:nvPr>
            <p:ph type="ctrTitle"/>
          </p:nvPr>
        </p:nvSpPr>
        <p:spPr>
          <a:xfrm>
            <a:off x="986118" y="735106"/>
            <a:ext cx="7540200" cy="292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Merge</a:t>
            </a:r>
            <a:r>
              <a:rPr lang="en-US" sz="4200">
                <a:solidFill>
                  <a:srgbClr val="FFFFFF"/>
                </a:solidFill>
              </a:rPr>
              <a:t> Sort</a:t>
            </a:r>
            <a:endParaRPr sz="42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0" name="Shape 570"/>
        <p:cNvGrpSpPr/>
        <p:nvPr/>
      </p:nvGrpSpPr>
      <p:grpSpPr>
        <a:xfrm>
          <a:off x="0" y="0"/>
          <a:ext cx="0" cy="0"/>
          <a:chOff x="0" y="0"/>
          <a:chExt cx="0" cy="0"/>
        </a:xfrm>
      </p:grpSpPr>
      <p:sp>
        <p:nvSpPr>
          <p:cNvPr id="571" name="Google Shape;571;p2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2" name="Google Shape;572;p21"/>
          <p:cNvSpPr txBox="1"/>
          <p:nvPr>
            <p:ph type="title"/>
          </p:nvPr>
        </p:nvSpPr>
        <p:spPr>
          <a:xfrm>
            <a:off x="852297" y="502022"/>
            <a:ext cx="7266222" cy="84064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Merge Sort</a:t>
            </a:r>
            <a:endParaRPr/>
          </a:p>
        </p:txBody>
      </p:sp>
      <p:sp>
        <p:nvSpPr>
          <p:cNvPr id="573" name="Google Shape;573;p21"/>
          <p:cNvSpPr txBox="1"/>
          <p:nvPr>
            <p:ph idx="1" type="body"/>
          </p:nvPr>
        </p:nvSpPr>
        <p:spPr>
          <a:xfrm>
            <a:off x="852297" y="1676035"/>
            <a:ext cx="7266222" cy="3454358"/>
          </a:xfrm>
          <a:prstGeom prst="rect">
            <a:avLst/>
          </a:prstGeom>
          <a:noFill/>
          <a:ln>
            <a:noFill/>
          </a:ln>
        </p:spPr>
        <p:txBody>
          <a:bodyPr anchorCtr="0" anchor="t" bIns="45700" lIns="91425" spcFirstLastPara="1" rIns="91425" wrap="square" tIns="45700">
            <a:normAutofit/>
          </a:bodyPr>
          <a:lstStyle/>
          <a:p>
            <a:pPr indent="-336550" lvl="0" marL="457200" rtl="0" algn="l">
              <a:spcBef>
                <a:spcPts val="0"/>
              </a:spcBef>
              <a:spcAft>
                <a:spcPts val="0"/>
              </a:spcAft>
              <a:buSzPts val="1700"/>
              <a:buChar char="•"/>
            </a:pPr>
            <a:r>
              <a:rPr lang="en-US" sz="1700"/>
              <a:t>Divide the sequence using (lb+ub)/2 </a:t>
            </a:r>
            <a:endParaRPr sz="1700"/>
          </a:p>
          <a:p>
            <a:pPr indent="-336550" lvl="0" marL="457200" rtl="0" algn="l">
              <a:spcBef>
                <a:spcPts val="0"/>
              </a:spcBef>
              <a:spcAft>
                <a:spcPts val="0"/>
              </a:spcAft>
              <a:buSzPts val="1700"/>
              <a:buChar char="•"/>
            </a:pPr>
            <a:r>
              <a:rPr lang="en-US" sz="1700"/>
              <a:t>Divide your sub-sequence until you get 1 element. </a:t>
            </a:r>
            <a:endParaRPr sz="1700"/>
          </a:p>
          <a:p>
            <a:pPr indent="-336550" lvl="0" marL="457200" rtl="0" algn="l">
              <a:spcBef>
                <a:spcPts val="0"/>
              </a:spcBef>
              <a:spcAft>
                <a:spcPts val="0"/>
              </a:spcAft>
              <a:buSzPts val="1700"/>
              <a:buChar char="•"/>
            </a:pPr>
            <a:r>
              <a:rPr lang="en-US" sz="1700"/>
              <a:t>Then, merge sub-sequence until the complete sequence is sorted.</a:t>
            </a:r>
            <a:endParaRPr sz="1700"/>
          </a:p>
          <a:p>
            <a:pPr indent="0" lvl="0" marL="0" rtl="0" algn="l">
              <a:spcBef>
                <a:spcPts val="640"/>
              </a:spcBef>
              <a:spcAft>
                <a:spcPts val="0"/>
              </a:spcAft>
              <a:buNone/>
            </a:pPr>
            <a:r>
              <a:t/>
            </a:r>
            <a:endParaRPr sz="1700"/>
          </a:p>
          <a:p>
            <a:pPr indent="0" lvl="0" marL="457200" rtl="0" algn="l">
              <a:lnSpc>
                <a:spcPct val="90000"/>
              </a:lnSpc>
              <a:spcBef>
                <a:spcPts val="0"/>
              </a:spcBef>
              <a:spcAft>
                <a:spcPts val="0"/>
              </a:spcAft>
              <a:buNone/>
            </a:pPr>
            <a:r>
              <a:t/>
            </a:r>
            <a:endParaRPr sz="1700"/>
          </a:p>
        </p:txBody>
      </p:sp>
      <p:sp>
        <p:nvSpPr>
          <p:cNvPr id="574" name="Google Shape;574;p21"/>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21"/>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sp>
        <p:nvSpPr>
          <p:cNvPr id="580" name="Google Shape;580;p2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 name="Google Shape;581;p22"/>
          <p:cNvSpPr txBox="1"/>
          <p:nvPr>
            <p:ph type="title"/>
          </p:nvPr>
        </p:nvSpPr>
        <p:spPr>
          <a:xfrm>
            <a:off x="852297" y="502022"/>
            <a:ext cx="7266222" cy="75962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Merge Sort</a:t>
            </a:r>
            <a:endParaRPr/>
          </a:p>
        </p:txBody>
      </p:sp>
      <p:sp>
        <p:nvSpPr>
          <p:cNvPr id="582" name="Google Shape;582;p22"/>
          <p:cNvSpPr txBox="1"/>
          <p:nvPr>
            <p:ph idx="1" type="body"/>
          </p:nvPr>
        </p:nvSpPr>
        <p:spPr>
          <a:xfrm>
            <a:off x="852297" y="1473221"/>
            <a:ext cx="7266222" cy="3454358"/>
          </a:xfrm>
          <a:prstGeom prst="rect">
            <a:avLst/>
          </a:prstGeom>
          <a:noFill/>
          <a:ln>
            <a:noFill/>
          </a:ln>
        </p:spPr>
        <p:txBody>
          <a:bodyPr anchorCtr="0" anchor="t" bIns="45700" lIns="91425" spcFirstLastPara="1" rIns="91425" wrap="square" tIns="45700">
            <a:normAutofit fontScale="85000" lnSpcReduction="20000"/>
          </a:bodyPr>
          <a:lstStyle/>
          <a:p>
            <a:pPr indent="-358140" lvl="0" marL="457200" rtl="0" algn="l">
              <a:spcBef>
                <a:spcPts val="0"/>
              </a:spcBef>
              <a:spcAft>
                <a:spcPts val="0"/>
              </a:spcAft>
              <a:buSzPct val="100000"/>
              <a:buChar char="•"/>
            </a:pPr>
            <a:r>
              <a:rPr lang="en-US" sz="2400"/>
              <a:t>The merge sort closely follows the divide and conquer paradigm</a:t>
            </a:r>
            <a:endParaRPr sz="2400"/>
          </a:p>
          <a:p>
            <a:pPr indent="0" lvl="0" marL="457200" rtl="0" algn="l">
              <a:spcBef>
                <a:spcPts val="0"/>
              </a:spcBef>
              <a:spcAft>
                <a:spcPts val="0"/>
              </a:spcAft>
              <a:buNone/>
            </a:pPr>
            <a:r>
              <a:t/>
            </a:r>
            <a:endParaRPr sz="2400"/>
          </a:p>
          <a:p>
            <a:pPr indent="-358140" lvl="0" marL="457200" rtl="0" algn="l">
              <a:spcBef>
                <a:spcPts val="0"/>
              </a:spcBef>
              <a:spcAft>
                <a:spcPts val="0"/>
              </a:spcAft>
              <a:buSzPct val="100000"/>
              <a:buChar char="•"/>
            </a:pPr>
            <a:r>
              <a:rPr lang="en-US" sz="2400"/>
              <a:t>Recursively divide a given sequence of values until the size of the sequence to be sorted is 1</a:t>
            </a:r>
            <a:endParaRPr sz="2400"/>
          </a:p>
          <a:p>
            <a:pPr indent="0" lvl="0" marL="457200" rtl="0" algn="l">
              <a:spcBef>
                <a:spcPts val="0"/>
              </a:spcBef>
              <a:spcAft>
                <a:spcPts val="0"/>
              </a:spcAft>
              <a:buNone/>
            </a:pPr>
            <a:r>
              <a:t/>
            </a:r>
            <a:endParaRPr sz="2400"/>
          </a:p>
          <a:p>
            <a:pPr indent="-358140" lvl="0" marL="457200" rtl="0" algn="l">
              <a:spcBef>
                <a:spcPts val="0"/>
              </a:spcBef>
              <a:spcAft>
                <a:spcPts val="0"/>
              </a:spcAft>
              <a:buSzPct val="100000"/>
              <a:buChar char="•"/>
            </a:pPr>
            <a:r>
              <a:rPr lang="en-US" sz="2400"/>
              <a:t>Merge the sequences</a:t>
            </a:r>
            <a:endParaRPr sz="2400"/>
          </a:p>
          <a:p>
            <a:pPr indent="0" lvl="0" marL="457200" rtl="0" algn="l">
              <a:spcBef>
                <a:spcPts val="0"/>
              </a:spcBef>
              <a:spcAft>
                <a:spcPts val="0"/>
              </a:spcAft>
              <a:buNone/>
            </a:pPr>
            <a:r>
              <a:t/>
            </a:r>
            <a:endParaRPr sz="2400"/>
          </a:p>
          <a:p>
            <a:pPr indent="-358140" lvl="0" marL="457200" rtl="0" algn="l">
              <a:spcBef>
                <a:spcPts val="640"/>
              </a:spcBef>
              <a:spcAft>
                <a:spcPts val="0"/>
              </a:spcAft>
              <a:buSzPct val="100000"/>
              <a:buChar char="•"/>
            </a:pPr>
            <a:r>
              <a:rPr lang="en-US" sz="2400"/>
              <a:t>The division involves no comparisons. </a:t>
            </a:r>
            <a:endParaRPr sz="2400"/>
          </a:p>
          <a:p>
            <a:pPr indent="0" lvl="0" marL="457200" rtl="0" algn="l">
              <a:spcBef>
                <a:spcPts val="640"/>
              </a:spcBef>
              <a:spcAft>
                <a:spcPts val="0"/>
              </a:spcAft>
              <a:buNone/>
            </a:pPr>
            <a:r>
              <a:t/>
            </a:r>
            <a:endParaRPr sz="2400"/>
          </a:p>
          <a:p>
            <a:pPr indent="-358140" lvl="0" marL="457200" rtl="0" algn="l">
              <a:spcBef>
                <a:spcPts val="640"/>
              </a:spcBef>
              <a:spcAft>
                <a:spcPts val="0"/>
              </a:spcAft>
              <a:buSzPct val="100000"/>
              <a:buChar char="•"/>
            </a:pPr>
            <a:r>
              <a:rPr lang="en-US" sz="2400"/>
              <a:t>Then merge sorted sub-sequences to form sorted sequence</a:t>
            </a:r>
            <a:endParaRPr sz="2400"/>
          </a:p>
          <a:p>
            <a:pPr indent="-139700" lvl="0" marL="342900" rtl="0" algn="l">
              <a:spcBef>
                <a:spcPts val="640"/>
              </a:spcBef>
              <a:spcAft>
                <a:spcPts val="0"/>
              </a:spcAft>
              <a:buClr>
                <a:schemeClr val="dk1"/>
              </a:buClr>
              <a:buSzPct val="133333"/>
              <a:buFont typeface="Helvetica Neue"/>
              <a:buNone/>
            </a:pPr>
            <a:r>
              <a:t/>
            </a:r>
            <a:endParaRPr sz="2400"/>
          </a:p>
          <a:p>
            <a:pPr indent="0" lvl="0" marL="457200" rtl="0" algn="l">
              <a:lnSpc>
                <a:spcPct val="90000"/>
              </a:lnSpc>
              <a:spcBef>
                <a:spcPts val="0"/>
              </a:spcBef>
              <a:spcAft>
                <a:spcPts val="0"/>
              </a:spcAft>
              <a:buNone/>
            </a:pPr>
            <a:r>
              <a:t/>
            </a:r>
            <a:endParaRPr sz="2400">
              <a:solidFill>
                <a:srgbClr val="4D4D4D"/>
              </a:solidFill>
              <a:latin typeface="Helvetica Neue"/>
              <a:ea typeface="Helvetica Neue"/>
              <a:cs typeface="Helvetica Neue"/>
              <a:sym typeface="Helvetica Neue"/>
            </a:endParaRPr>
          </a:p>
        </p:txBody>
      </p:sp>
      <p:sp>
        <p:nvSpPr>
          <p:cNvPr id="583" name="Google Shape;583;p22"/>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p22"/>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8" name="Shape 588"/>
        <p:cNvGrpSpPr/>
        <p:nvPr/>
      </p:nvGrpSpPr>
      <p:grpSpPr>
        <a:xfrm>
          <a:off x="0" y="0"/>
          <a:ext cx="0" cy="0"/>
          <a:chOff x="0" y="0"/>
          <a:chExt cx="0" cy="0"/>
        </a:xfrm>
      </p:grpSpPr>
      <p:sp>
        <p:nvSpPr>
          <p:cNvPr id="589" name="Google Shape;589;p2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 name="Google Shape;590;p23"/>
          <p:cNvSpPr txBox="1"/>
          <p:nvPr>
            <p:ph type="title"/>
          </p:nvPr>
        </p:nvSpPr>
        <p:spPr>
          <a:xfrm>
            <a:off x="157501" y="242925"/>
            <a:ext cx="1865700" cy="713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Example</a:t>
            </a:r>
            <a:endParaRPr/>
          </a:p>
        </p:txBody>
      </p:sp>
      <p:sp>
        <p:nvSpPr>
          <p:cNvPr id="591" name="Google Shape;591;p23"/>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 name="Google Shape;592;p23"/>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593" name="Google Shape;593;p23"/>
          <p:cNvPicPr preferRelativeResize="0"/>
          <p:nvPr/>
        </p:nvPicPr>
        <p:blipFill rotWithShape="1">
          <a:blip r:embed="rId3">
            <a:alphaModFix/>
          </a:blip>
          <a:srcRect b="0" l="0" r="0" t="0"/>
          <a:stretch/>
        </p:blipFill>
        <p:spPr>
          <a:xfrm>
            <a:off x="2023200" y="0"/>
            <a:ext cx="6856200" cy="640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7" name="Shape 597"/>
        <p:cNvGrpSpPr/>
        <p:nvPr/>
      </p:nvGrpSpPr>
      <p:grpSpPr>
        <a:xfrm>
          <a:off x="0" y="0"/>
          <a:ext cx="0" cy="0"/>
          <a:chOff x="0" y="0"/>
          <a:chExt cx="0" cy="0"/>
        </a:xfrm>
      </p:grpSpPr>
      <p:sp>
        <p:nvSpPr>
          <p:cNvPr id="598" name="Google Shape;598;p2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24"/>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24"/>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601" name="Google Shape;601;p24"/>
          <p:cNvPicPr preferRelativeResize="0"/>
          <p:nvPr/>
        </p:nvPicPr>
        <p:blipFill rotWithShape="1">
          <a:blip r:embed="rId3">
            <a:alphaModFix/>
          </a:blip>
          <a:srcRect b="0" l="0" r="0" t="0"/>
          <a:stretch/>
        </p:blipFill>
        <p:spPr>
          <a:xfrm>
            <a:off x="999950" y="0"/>
            <a:ext cx="6972900" cy="624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sp>
        <p:nvSpPr>
          <p:cNvPr id="607" name="Google Shape;607;p2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25"/>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9" name="Google Shape;609;p25"/>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 schematic&#10;&#10;Description automatically generated" id="610" name="Google Shape;610;p25"/>
          <p:cNvPicPr preferRelativeResize="0"/>
          <p:nvPr/>
        </p:nvPicPr>
        <p:blipFill rotWithShape="1">
          <a:blip r:embed="rId3">
            <a:alphaModFix/>
          </a:blip>
          <a:srcRect b="0" l="0" r="0" t="0"/>
          <a:stretch/>
        </p:blipFill>
        <p:spPr>
          <a:xfrm>
            <a:off x="1296100" y="217950"/>
            <a:ext cx="6923700" cy="6422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2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7" name="Google Shape;617;p26"/>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8" name="Google Shape;618;p26"/>
          <p:cNvSpPr/>
          <p:nvPr/>
        </p:nvSpPr>
        <p:spPr>
          <a:xfrm flipH="1">
            <a:off x="3029098" y="6400799"/>
            <a:ext cx="6114900" cy="456900"/>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Diagram&#10;&#10;Description automatically generated" id="619" name="Google Shape;619;p26"/>
          <p:cNvPicPr preferRelativeResize="0"/>
          <p:nvPr/>
        </p:nvPicPr>
        <p:blipFill rotWithShape="1">
          <a:blip r:embed="rId3">
            <a:alphaModFix/>
          </a:blip>
          <a:srcRect b="0" l="0" r="0" t="0"/>
          <a:stretch/>
        </p:blipFill>
        <p:spPr>
          <a:xfrm>
            <a:off x="979650" y="0"/>
            <a:ext cx="7184700" cy="628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p2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5" name="Google Shape;625;p27"/>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6" name="Google Shape;626;p27"/>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7" name="Google Shape;627;p27"/>
          <p:cNvSpPr txBox="1"/>
          <p:nvPr>
            <p:ph idx="12" type="sldNum"/>
          </p:nvPr>
        </p:nvSpPr>
        <p:spPr>
          <a:xfrm>
            <a:off x="8778240" y="6455664"/>
            <a:ext cx="336042"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rgbClr val="FFFFFF"/>
                </a:solidFill>
                <a:latin typeface="Fira Sans Light"/>
                <a:ea typeface="Fira Sans Light"/>
                <a:cs typeface="Fira Sans Light"/>
                <a:sym typeface="Fira Sans Light"/>
              </a:rPr>
              <a:t>‹#›</a:t>
            </a:fld>
            <a:endParaRPr b="0" i="0" sz="1000" u="none" cap="none" strike="noStrike">
              <a:solidFill>
                <a:srgbClr val="FFFFFF"/>
              </a:solidFill>
              <a:latin typeface="Fira Sans Light"/>
              <a:ea typeface="Fira Sans Light"/>
              <a:cs typeface="Fira Sans Light"/>
              <a:sym typeface="Fira Sans Light"/>
            </a:endParaRPr>
          </a:p>
        </p:txBody>
      </p:sp>
      <p:pic>
        <p:nvPicPr>
          <p:cNvPr descr="Diagram, schematic&#10;&#10;Description automatically generated" id="628" name="Google Shape;628;p27"/>
          <p:cNvPicPr preferRelativeResize="0"/>
          <p:nvPr/>
        </p:nvPicPr>
        <p:blipFill rotWithShape="1">
          <a:blip r:embed="rId3">
            <a:alphaModFix/>
          </a:blip>
          <a:srcRect b="0" l="0" r="0" t="0"/>
          <a:stretch/>
        </p:blipFill>
        <p:spPr>
          <a:xfrm>
            <a:off x="1296100" y="164550"/>
            <a:ext cx="7104000" cy="6291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28"/>
          <p:cNvSpPr/>
          <p:nvPr/>
        </p:nvSpPr>
        <p:spPr>
          <a:xfrm>
            <a:off x="0" y="207300"/>
            <a:ext cx="7704600" cy="634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p28"/>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6" name="Google Shape;636;p28"/>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37" name="Google Shape;637;p28"/>
          <p:cNvPicPr preferRelativeResize="0"/>
          <p:nvPr/>
        </p:nvPicPr>
        <p:blipFill rotWithShape="1">
          <a:blip r:embed="rId3">
            <a:alphaModFix/>
          </a:blip>
          <a:srcRect b="0" l="0" r="0" t="0"/>
          <a:stretch/>
        </p:blipFill>
        <p:spPr>
          <a:xfrm>
            <a:off x="1727450" y="358875"/>
            <a:ext cx="5838900" cy="582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g2bc75f20c8d_0_20"/>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g2bc75f20c8d_0_20"/>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2bc75f20c8d_0_2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g2bc75f20c8d_0_20"/>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a:t>
            </a:r>
            <a:endParaRPr/>
          </a:p>
          <a:p>
            <a:pPr indent="0" lvl="0" marL="0" rtl="0" algn="l">
              <a:spcBef>
                <a:spcPts val="0"/>
              </a:spcBef>
              <a:spcAft>
                <a:spcPts val="0"/>
              </a:spcAft>
              <a:buNone/>
            </a:pPr>
            <a:r>
              <a:t/>
            </a:r>
            <a:endParaRPr/>
          </a:p>
        </p:txBody>
      </p:sp>
      <p:pic>
        <p:nvPicPr>
          <p:cNvPr id="211" name="Google Shape;211;g2bc75f20c8d_0_20"/>
          <p:cNvPicPr preferRelativeResize="0"/>
          <p:nvPr/>
        </p:nvPicPr>
        <p:blipFill>
          <a:blip r:embed="rId3">
            <a:alphaModFix/>
          </a:blip>
          <a:stretch>
            <a:fillRect/>
          </a:stretch>
        </p:blipFill>
        <p:spPr>
          <a:xfrm>
            <a:off x="628650" y="1825625"/>
            <a:ext cx="8008625" cy="344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1" name="Shape 641"/>
        <p:cNvGrpSpPr/>
        <p:nvPr/>
      </p:nvGrpSpPr>
      <p:grpSpPr>
        <a:xfrm>
          <a:off x="0" y="0"/>
          <a:ext cx="0" cy="0"/>
          <a:chOff x="0" y="0"/>
          <a:chExt cx="0" cy="0"/>
        </a:xfrm>
      </p:grpSpPr>
      <p:sp>
        <p:nvSpPr>
          <p:cNvPr id="642" name="Google Shape;642;p2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29"/>
          <p:cNvSpPr txBox="1"/>
          <p:nvPr>
            <p:ph type="title"/>
          </p:nvPr>
        </p:nvSpPr>
        <p:spPr>
          <a:xfrm>
            <a:off x="852297" y="502021"/>
            <a:ext cx="7266222" cy="7248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Merge sort algorithm</a:t>
            </a:r>
            <a:endParaRPr/>
          </a:p>
        </p:txBody>
      </p:sp>
      <p:sp>
        <p:nvSpPr>
          <p:cNvPr id="644" name="Google Shape;644;p29"/>
          <p:cNvSpPr txBox="1"/>
          <p:nvPr>
            <p:ph idx="1" type="body"/>
          </p:nvPr>
        </p:nvSpPr>
        <p:spPr>
          <a:xfrm>
            <a:off x="852297" y="1473221"/>
            <a:ext cx="7266222" cy="3454358"/>
          </a:xfrm>
          <a:prstGeom prst="rect">
            <a:avLst/>
          </a:prstGeom>
          <a:noFill/>
          <a:ln>
            <a:noFill/>
          </a:ln>
        </p:spPr>
        <p:txBody>
          <a:bodyPr anchorCtr="0" anchor="t" bIns="45700" lIns="91425" spcFirstLastPara="1" rIns="91425" wrap="square" tIns="45700">
            <a:normAutofit/>
          </a:bodyPr>
          <a:lstStyle/>
          <a:p>
            <a:pPr indent="0" lvl="0" marL="0" rtl="0" algn="l">
              <a:spcBef>
                <a:spcPts val="750"/>
              </a:spcBef>
              <a:spcAft>
                <a:spcPts val="0"/>
              </a:spcAft>
              <a:buClr>
                <a:schemeClr val="dk1"/>
              </a:buClr>
              <a:buSzPts val="1100"/>
              <a:buFont typeface="Arial"/>
              <a:buNone/>
            </a:pPr>
            <a:r>
              <a:rPr lang="en-US" sz="1800"/>
              <a:t>static void mergeSort(int f[], int lowerB, int upperB){</a:t>
            </a:r>
            <a:endParaRPr sz="1800"/>
          </a:p>
          <a:p>
            <a:pPr indent="0" lvl="0" marL="0" rtl="0" algn="l">
              <a:spcBef>
                <a:spcPts val="750"/>
              </a:spcBef>
              <a:spcAft>
                <a:spcPts val="0"/>
              </a:spcAft>
              <a:buClr>
                <a:schemeClr val="dk1"/>
              </a:buClr>
              <a:buSzPts val="1100"/>
              <a:buFont typeface="Arial"/>
              <a:buNone/>
            </a:pPr>
            <a:r>
              <a:rPr lang="en-US" sz="1800"/>
              <a:t>	if(lowerB + 1 &lt; upperB){</a:t>
            </a:r>
            <a:endParaRPr sz="1800"/>
          </a:p>
          <a:p>
            <a:pPr indent="0" lvl="0" marL="0" rtl="0" algn="l">
              <a:spcBef>
                <a:spcPts val="750"/>
              </a:spcBef>
              <a:spcAft>
                <a:spcPts val="0"/>
              </a:spcAft>
              <a:buClr>
                <a:schemeClr val="dk1"/>
              </a:buClr>
              <a:buSzPts val="1100"/>
              <a:buFont typeface="Arial"/>
              <a:buNone/>
            </a:pPr>
            <a:r>
              <a:rPr lang="en-US" sz="1800"/>
              <a:t>		int mid = (lowerB + upperB)/2;</a:t>
            </a:r>
            <a:endParaRPr sz="1800"/>
          </a:p>
          <a:p>
            <a:pPr indent="0" lvl="0" marL="0" rtl="0" algn="l">
              <a:spcBef>
                <a:spcPts val="750"/>
              </a:spcBef>
              <a:spcAft>
                <a:spcPts val="0"/>
              </a:spcAft>
              <a:buClr>
                <a:schemeClr val="dk1"/>
              </a:buClr>
              <a:buSzPts val="1100"/>
              <a:buFont typeface="Arial"/>
              <a:buNone/>
            </a:pPr>
            <a:r>
              <a:rPr lang="en-US" sz="1800"/>
              <a:t>mergeSort(f, lowerB, mid);</a:t>
            </a:r>
            <a:endParaRPr sz="1800"/>
          </a:p>
          <a:p>
            <a:pPr indent="0" lvl="0" marL="0" rtl="0" algn="l">
              <a:spcBef>
                <a:spcPts val="750"/>
              </a:spcBef>
              <a:spcAft>
                <a:spcPts val="0"/>
              </a:spcAft>
              <a:buClr>
                <a:schemeClr val="dk1"/>
              </a:buClr>
              <a:buSzPts val="1100"/>
              <a:buFont typeface="Arial"/>
              <a:buNone/>
            </a:pPr>
            <a:r>
              <a:rPr lang="en-US" sz="1800"/>
              <a:t>mergeSort(f, mid, upperB);</a:t>
            </a:r>
            <a:endParaRPr sz="1800"/>
          </a:p>
          <a:p>
            <a:pPr indent="0" lvl="0" marL="0" rtl="0" algn="l">
              <a:spcBef>
                <a:spcPts val="750"/>
              </a:spcBef>
              <a:spcAft>
                <a:spcPts val="0"/>
              </a:spcAft>
              <a:buClr>
                <a:schemeClr val="dk1"/>
              </a:buClr>
              <a:buSzPts val="1100"/>
              <a:buFont typeface="Arial"/>
              <a:buNone/>
            </a:pPr>
            <a:r>
              <a:rPr lang="en-US" sz="1800"/>
              <a:t>		merge(f, lowerB, mid, upperB);</a:t>
            </a:r>
            <a:endParaRPr sz="1800"/>
          </a:p>
          <a:p>
            <a:pPr indent="0" lvl="0" marL="0" rtl="0" algn="l">
              <a:spcBef>
                <a:spcPts val="750"/>
              </a:spcBef>
              <a:spcAft>
                <a:spcPts val="0"/>
              </a:spcAft>
              <a:buClr>
                <a:schemeClr val="dk1"/>
              </a:buClr>
              <a:buSzPts val="1100"/>
              <a:buFont typeface="Arial"/>
              <a:buNone/>
            </a:pPr>
            <a:r>
              <a:rPr lang="en-US" sz="1800"/>
              <a:t>	}</a:t>
            </a:r>
            <a:endParaRPr sz="1800"/>
          </a:p>
          <a:p>
            <a:pPr indent="0" lvl="0" marL="0" rtl="0" algn="l">
              <a:spcBef>
                <a:spcPts val="750"/>
              </a:spcBef>
              <a:spcAft>
                <a:spcPts val="0"/>
              </a:spcAft>
              <a:buClr>
                <a:schemeClr val="dk1"/>
              </a:buClr>
              <a:buSzPts val="1100"/>
              <a:buFont typeface="Arial"/>
              <a:buNone/>
            </a:pPr>
            <a:r>
              <a:rPr lang="en-US" sz="1800"/>
              <a:t>}</a:t>
            </a:r>
            <a:endParaRPr sz="1800"/>
          </a:p>
          <a:p>
            <a:pPr indent="0" lvl="0" marL="0" rtl="0" algn="l">
              <a:lnSpc>
                <a:spcPct val="90000"/>
              </a:lnSpc>
              <a:spcBef>
                <a:spcPts val="750"/>
              </a:spcBef>
              <a:spcAft>
                <a:spcPts val="0"/>
              </a:spcAft>
              <a:buClr>
                <a:schemeClr val="dk1"/>
              </a:buClr>
              <a:buSzPts val="1700"/>
              <a:buNone/>
            </a:pPr>
            <a:r>
              <a:t/>
            </a:r>
            <a:endParaRPr sz="1800"/>
          </a:p>
        </p:txBody>
      </p:sp>
      <p:sp>
        <p:nvSpPr>
          <p:cNvPr id="645" name="Google Shape;645;p29"/>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29"/>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30"/>
          <p:cNvSpPr txBox="1"/>
          <p:nvPr>
            <p:ph idx="1" type="body"/>
          </p:nvPr>
        </p:nvSpPr>
        <p:spPr>
          <a:xfrm>
            <a:off x="852297" y="1676035"/>
            <a:ext cx="7266222" cy="34543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sz="1800"/>
              <a:t> static void merge(int f[], int lowerB, int mid, int upperB){</a:t>
            </a:r>
            <a:endParaRPr sz="1800"/>
          </a:p>
          <a:p>
            <a:pPr indent="0" lvl="0" marL="0" rtl="0" algn="l">
              <a:spcBef>
                <a:spcPts val="0"/>
              </a:spcBef>
              <a:spcAft>
                <a:spcPts val="0"/>
              </a:spcAft>
              <a:buClr>
                <a:srgbClr val="000000"/>
              </a:buClr>
              <a:buFont typeface="Arial"/>
              <a:buNone/>
            </a:pPr>
            <a:r>
              <a:rPr lang="en-US" sz="1800"/>
              <a:t>	int i = lowerB; </a:t>
            </a:r>
            <a:endParaRPr sz="1800"/>
          </a:p>
          <a:p>
            <a:pPr indent="0" lvl="0" marL="0" rtl="0" algn="l">
              <a:spcBef>
                <a:spcPts val="0"/>
              </a:spcBef>
              <a:spcAft>
                <a:spcPts val="0"/>
              </a:spcAft>
              <a:buClr>
                <a:srgbClr val="000000"/>
              </a:buClr>
              <a:buFont typeface="Arial"/>
              <a:buNone/>
            </a:pPr>
            <a:r>
              <a:rPr lang="en-US" sz="1800"/>
              <a:t>	int j = mid;</a:t>
            </a:r>
            <a:endParaRPr sz="1800"/>
          </a:p>
          <a:p>
            <a:pPr indent="0" lvl="0" marL="0" rtl="0" algn="l">
              <a:spcBef>
                <a:spcPts val="0"/>
              </a:spcBef>
              <a:spcAft>
                <a:spcPts val="0"/>
              </a:spcAft>
              <a:buClr>
                <a:srgbClr val="000000"/>
              </a:buClr>
              <a:buFont typeface="Arial"/>
              <a:buNone/>
            </a:pPr>
            <a:r>
              <a:rPr lang="en-US" sz="1800"/>
              <a:t>	//use temp array to store merged sub-sequence</a:t>
            </a:r>
            <a:endParaRPr sz="1800"/>
          </a:p>
          <a:p>
            <a:pPr indent="0" lvl="0" marL="0" rtl="0" algn="l">
              <a:spcBef>
                <a:spcPts val="0"/>
              </a:spcBef>
              <a:spcAft>
                <a:spcPts val="0"/>
              </a:spcAft>
              <a:buClr>
                <a:srgbClr val="000000"/>
              </a:buClr>
              <a:buFont typeface="Arial"/>
              <a:buNone/>
            </a:pPr>
            <a:r>
              <a:rPr lang="en-US" sz="1800"/>
              <a:t>	int temp[] = new int[upperB - lowerB]; </a:t>
            </a:r>
            <a:endParaRPr sz="1800"/>
          </a:p>
          <a:p>
            <a:pPr indent="0" lvl="0" marL="0" rtl="0" algn="l">
              <a:spcBef>
                <a:spcPts val="0"/>
              </a:spcBef>
              <a:spcAft>
                <a:spcPts val="0"/>
              </a:spcAft>
              <a:buClr>
                <a:srgbClr val="000000"/>
              </a:buClr>
              <a:buFont typeface="Arial"/>
              <a:buNone/>
            </a:pPr>
            <a:r>
              <a:rPr lang="en-US" sz="1800"/>
              <a:t>	int t = 0;</a:t>
            </a:r>
            <a:endParaRPr sz="1800"/>
          </a:p>
          <a:p>
            <a:pPr indent="0" lvl="0" marL="0" rtl="0" algn="l">
              <a:spcBef>
                <a:spcPts val="0"/>
              </a:spcBef>
              <a:spcAft>
                <a:spcPts val="0"/>
              </a:spcAft>
              <a:buClr>
                <a:srgbClr val="000000"/>
              </a:buClr>
              <a:buFont typeface="Arial"/>
              <a:buNone/>
            </a:pPr>
            <a:r>
              <a:rPr lang="en-US" sz="1800"/>
              <a:t>	while(i &lt; mid &amp;&amp; j &lt; upperB){</a:t>
            </a:r>
            <a:endParaRPr sz="1800"/>
          </a:p>
          <a:p>
            <a:pPr indent="0" lvl="0" marL="0" rtl="0" algn="l">
              <a:spcBef>
                <a:spcPts val="0"/>
              </a:spcBef>
              <a:spcAft>
                <a:spcPts val="0"/>
              </a:spcAft>
              <a:buClr>
                <a:srgbClr val="000000"/>
              </a:buClr>
              <a:buFont typeface="Arial"/>
              <a:buNone/>
            </a:pPr>
            <a:r>
              <a:rPr lang="en-US" sz="1800"/>
              <a:t>		if(f[i] &lt;= f[j]){</a:t>
            </a:r>
            <a:endParaRPr sz="1800"/>
          </a:p>
          <a:p>
            <a:pPr indent="0" lvl="0" marL="0" rtl="0" algn="l">
              <a:spcBef>
                <a:spcPts val="0"/>
              </a:spcBef>
              <a:spcAft>
                <a:spcPts val="0"/>
              </a:spcAft>
              <a:buClr>
                <a:srgbClr val="000000"/>
              </a:buClr>
              <a:buFont typeface="Arial"/>
              <a:buNone/>
            </a:pPr>
            <a:r>
              <a:rPr lang="en-US" sz="1800"/>
              <a:t>			temp[t] = f[i]; i++; t++;</a:t>
            </a:r>
            <a:endParaRPr sz="1800"/>
          </a:p>
          <a:p>
            <a:pPr indent="0" lvl="0" marL="0" rtl="0" algn="l">
              <a:spcBef>
                <a:spcPts val="0"/>
              </a:spcBef>
              <a:spcAft>
                <a:spcPts val="0"/>
              </a:spcAft>
              <a:buClr>
                <a:srgbClr val="000000"/>
              </a:buClr>
              <a:buFont typeface="Arial"/>
              <a:buNone/>
            </a:pPr>
            <a:r>
              <a:rPr lang="en-US" sz="1800"/>
              <a:t>		}</a:t>
            </a:r>
            <a:endParaRPr sz="1800"/>
          </a:p>
          <a:p>
            <a:pPr indent="0" lvl="0" marL="0" rtl="0" algn="l">
              <a:spcBef>
                <a:spcPts val="0"/>
              </a:spcBef>
              <a:spcAft>
                <a:spcPts val="0"/>
              </a:spcAft>
              <a:buClr>
                <a:srgbClr val="000000"/>
              </a:buClr>
              <a:buFont typeface="Arial"/>
              <a:buNone/>
            </a:pPr>
            <a:r>
              <a:rPr lang="en-US" sz="1800"/>
              <a:t>		else{</a:t>
            </a:r>
            <a:endParaRPr sz="1800"/>
          </a:p>
          <a:p>
            <a:pPr indent="0" lvl="0" marL="0" rtl="0" algn="l">
              <a:spcBef>
                <a:spcPts val="0"/>
              </a:spcBef>
              <a:spcAft>
                <a:spcPts val="0"/>
              </a:spcAft>
              <a:buClr>
                <a:srgbClr val="000000"/>
              </a:buClr>
              <a:buFont typeface="Arial"/>
              <a:buNone/>
            </a:pPr>
            <a:r>
              <a:rPr lang="en-US" sz="1800"/>
              <a:t>			temp[t] = f[j]; j++; t++;</a:t>
            </a:r>
            <a:endParaRPr sz="1800"/>
          </a:p>
          <a:p>
            <a:pPr indent="0" lvl="0" marL="0" rtl="0" algn="l">
              <a:spcBef>
                <a:spcPts val="0"/>
              </a:spcBef>
              <a:spcAft>
                <a:spcPts val="0"/>
              </a:spcAft>
              <a:buClr>
                <a:srgbClr val="000000"/>
              </a:buClr>
              <a:buFont typeface="Arial"/>
              <a:buNone/>
            </a:pPr>
            <a:r>
              <a:rPr lang="en-US" sz="1800"/>
              <a:t>		}</a:t>
            </a:r>
            <a:endParaRPr sz="1800"/>
          </a:p>
          <a:p>
            <a:pPr indent="0" lvl="0" marL="0" rtl="0" algn="l">
              <a:spcBef>
                <a:spcPts val="0"/>
              </a:spcBef>
              <a:spcAft>
                <a:spcPts val="0"/>
              </a:spcAft>
              <a:buClr>
                <a:srgbClr val="000000"/>
              </a:buClr>
              <a:buFont typeface="Arial"/>
              <a:buNone/>
            </a:pPr>
            <a:r>
              <a:rPr lang="en-US" sz="1800"/>
              <a:t>	}</a:t>
            </a:r>
            <a:endParaRPr sz="1800"/>
          </a:p>
          <a:p>
            <a:pPr indent="-63500" lvl="0" marL="171450" rtl="0" algn="l">
              <a:lnSpc>
                <a:spcPct val="90000"/>
              </a:lnSpc>
              <a:spcBef>
                <a:spcPts val="750"/>
              </a:spcBef>
              <a:spcAft>
                <a:spcPts val="0"/>
              </a:spcAft>
              <a:buClr>
                <a:schemeClr val="dk1"/>
              </a:buClr>
              <a:buSzPts val="1700"/>
              <a:buNone/>
            </a:pPr>
            <a:r>
              <a:t/>
            </a:r>
            <a:endParaRPr sz="1800"/>
          </a:p>
        </p:txBody>
      </p:sp>
      <p:sp>
        <p:nvSpPr>
          <p:cNvPr id="653" name="Google Shape;653;p30"/>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 name="Google Shape;654;p30"/>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sp>
        <p:nvSpPr>
          <p:cNvPr id="660" name="Google Shape;660;p31"/>
          <p:cNvSpPr txBox="1"/>
          <p:nvPr>
            <p:ph idx="1" type="body"/>
          </p:nvPr>
        </p:nvSpPr>
        <p:spPr>
          <a:xfrm>
            <a:off x="852297" y="1676035"/>
            <a:ext cx="7266222" cy="34543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sz="1800"/>
              <a:t>	//tag on remaining sequence</a:t>
            </a:r>
            <a:endParaRPr sz="1800"/>
          </a:p>
          <a:p>
            <a:pPr indent="0" lvl="0" marL="0" rtl="0" algn="l">
              <a:spcBef>
                <a:spcPts val="0"/>
              </a:spcBef>
              <a:spcAft>
                <a:spcPts val="0"/>
              </a:spcAft>
              <a:buClr>
                <a:srgbClr val="000000"/>
              </a:buClr>
              <a:buFont typeface="Arial"/>
              <a:buNone/>
            </a:pPr>
            <a:r>
              <a:rPr lang="en-US" sz="1800"/>
              <a:t>	while(i &lt; mid){</a:t>
            </a:r>
            <a:endParaRPr sz="1800"/>
          </a:p>
          <a:p>
            <a:pPr indent="0" lvl="0" marL="0" rtl="0" algn="l">
              <a:spcBef>
                <a:spcPts val="0"/>
              </a:spcBef>
              <a:spcAft>
                <a:spcPts val="0"/>
              </a:spcAft>
              <a:buClr>
                <a:srgbClr val="000000"/>
              </a:buClr>
              <a:buFont typeface="Arial"/>
              <a:buNone/>
            </a:pPr>
            <a:r>
              <a:rPr lang="en-US" sz="1800"/>
              <a:t>		temp[t] = f[i]; i++; t++;</a:t>
            </a:r>
            <a:endParaRPr sz="1800"/>
          </a:p>
          <a:p>
            <a:pPr indent="0" lvl="0" marL="0" rtl="0" algn="l">
              <a:spcBef>
                <a:spcPts val="0"/>
              </a:spcBef>
              <a:spcAft>
                <a:spcPts val="0"/>
              </a:spcAft>
              <a:buClr>
                <a:srgbClr val="000000"/>
              </a:buClr>
              <a:buFont typeface="Arial"/>
              <a:buNone/>
            </a:pPr>
            <a:r>
              <a:rPr lang="en-US" sz="1800"/>
              <a:t>	}</a:t>
            </a:r>
            <a:endParaRPr sz="1800"/>
          </a:p>
          <a:p>
            <a:pPr indent="0" lvl="0" marL="0" rtl="0" algn="l">
              <a:spcBef>
                <a:spcPts val="0"/>
              </a:spcBef>
              <a:spcAft>
                <a:spcPts val="0"/>
              </a:spcAft>
              <a:buClr>
                <a:srgbClr val="000000"/>
              </a:buClr>
              <a:buFont typeface="Arial"/>
              <a:buNone/>
            </a:pPr>
            <a:r>
              <a:rPr lang="en-US" sz="1800"/>
              <a:t>	while(j &lt; upperB){</a:t>
            </a:r>
            <a:endParaRPr sz="1800"/>
          </a:p>
          <a:p>
            <a:pPr indent="0" lvl="0" marL="0" rtl="0" algn="l">
              <a:spcBef>
                <a:spcPts val="0"/>
              </a:spcBef>
              <a:spcAft>
                <a:spcPts val="0"/>
              </a:spcAft>
              <a:buClr>
                <a:srgbClr val="000000"/>
              </a:buClr>
              <a:buFont typeface="Arial"/>
              <a:buNone/>
            </a:pPr>
            <a:r>
              <a:rPr lang="en-US" sz="1800"/>
              <a:t>		temp[t] = f[j]; j++; t++;</a:t>
            </a:r>
            <a:endParaRPr sz="1800"/>
          </a:p>
          <a:p>
            <a:pPr indent="0" lvl="0" marL="0" rtl="0" algn="l">
              <a:spcBef>
                <a:spcPts val="0"/>
              </a:spcBef>
              <a:spcAft>
                <a:spcPts val="0"/>
              </a:spcAft>
              <a:buClr>
                <a:srgbClr val="000000"/>
              </a:buClr>
              <a:buFont typeface="Arial"/>
              <a:buNone/>
            </a:pPr>
            <a:r>
              <a:rPr lang="en-US" sz="1800"/>
              <a:t>	}</a:t>
            </a:r>
            <a:endParaRPr sz="1800"/>
          </a:p>
          <a:p>
            <a:pPr indent="0" lvl="0" marL="0" rtl="0" algn="l">
              <a:spcBef>
                <a:spcPts val="0"/>
              </a:spcBef>
              <a:spcAft>
                <a:spcPts val="0"/>
              </a:spcAft>
              <a:buClr>
                <a:srgbClr val="000000"/>
              </a:buClr>
              <a:buFont typeface="Arial"/>
              <a:buNone/>
            </a:pPr>
            <a:r>
              <a:rPr lang="en-US" sz="1800"/>
              <a:t> 	//copy temp back to f</a:t>
            </a:r>
            <a:endParaRPr sz="1800"/>
          </a:p>
          <a:p>
            <a:pPr indent="0" lvl="0" marL="0" rtl="0" algn="l">
              <a:spcBef>
                <a:spcPts val="0"/>
              </a:spcBef>
              <a:spcAft>
                <a:spcPts val="0"/>
              </a:spcAft>
              <a:buClr>
                <a:srgbClr val="000000"/>
              </a:buClr>
              <a:buFont typeface="Arial"/>
              <a:buNone/>
            </a:pPr>
            <a:r>
              <a:rPr lang="en-US" sz="1800"/>
              <a:t>	i = lowerB; </a:t>
            </a:r>
            <a:endParaRPr sz="1800"/>
          </a:p>
          <a:p>
            <a:pPr indent="0" lvl="0" marL="0" rtl="0" algn="l">
              <a:spcBef>
                <a:spcPts val="0"/>
              </a:spcBef>
              <a:spcAft>
                <a:spcPts val="0"/>
              </a:spcAft>
              <a:buClr>
                <a:srgbClr val="000000"/>
              </a:buClr>
              <a:buFont typeface="Arial"/>
              <a:buNone/>
            </a:pPr>
            <a:r>
              <a:rPr lang="en-US" sz="1800"/>
              <a:t>	t = 0;</a:t>
            </a:r>
            <a:endParaRPr sz="1800"/>
          </a:p>
          <a:p>
            <a:pPr indent="0" lvl="0" marL="0" rtl="0" algn="l">
              <a:spcBef>
                <a:spcPts val="0"/>
              </a:spcBef>
              <a:spcAft>
                <a:spcPts val="0"/>
              </a:spcAft>
              <a:buClr>
                <a:srgbClr val="000000"/>
              </a:buClr>
              <a:buFont typeface="Arial"/>
              <a:buNone/>
            </a:pPr>
            <a:r>
              <a:rPr lang="en-US" sz="1800"/>
              <a:t>	while(t &lt; temp.length){</a:t>
            </a:r>
            <a:endParaRPr sz="1800"/>
          </a:p>
          <a:p>
            <a:pPr indent="0" lvl="0" marL="0" rtl="0" algn="l">
              <a:spcBef>
                <a:spcPts val="0"/>
              </a:spcBef>
              <a:spcAft>
                <a:spcPts val="0"/>
              </a:spcAft>
              <a:buClr>
                <a:srgbClr val="000000"/>
              </a:buClr>
              <a:buFont typeface="Arial"/>
              <a:buNone/>
            </a:pPr>
            <a:r>
              <a:rPr lang="en-US" sz="1800"/>
              <a:t>		f[i] = temp[t];</a:t>
            </a:r>
            <a:endParaRPr sz="1800"/>
          </a:p>
          <a:p>
            <a:pPr indent="0" lvl="0" marL="0" rtl="0" algn="l">
              <a:spcBef>
                <a:spcPts val="0"/>
              </a:spcBef>
              <a:spcAft>
                <a:spcPts val="0"/>
              </a:spcAft>
              <a:buClr>
                <a:srgbClr val="000000"/>
              </a:buClr>
              <a:buFont typeface="Arial"/>
              <a:buNone/>
            </a:pPr>
            <a:r>
              <a:rPr lang="en-US" sz="1800"/>
              <a:t>		i++; t++;</a:t>
            </a:r>
            <a:endParaRPr sz="1800"/>
          </a:p>
          <a:p>
            <a:pPr indent="0" lvl="0" marL="0" rtl="0" algn="l">
              <a:spcBef>
                <a:spcPts val="0"/>
              </a:spcBef>
              <a:spcAft>
                <a:spcPts val="0"/>
              </a:spcAft>
              <a:buClr>
                <a:srgbClr val="000000"/>
              </a:buClr>
              <a:buFont typeface="Arial"/>
              <a:buNone/>
            </a:pPr>
            <a:r>
              <a:rPr lang="en-US" sz="1800"/>
              <a:t>	}</a:t>
            </a:r>
            <a:endParaRPr sz="1800"/>
          </a:p>
          <a:p>
            <a:pPr indent="0" lvl="0" marL="0" rtl="0" algn="l">
              <a:spcBef>
                <a:spcPts val="0"/>
              </a:spcBef>
              <a:spcAft>
                <a:spcPts val="0"/>
              </a:spcAft>
              <a:buClr>
                <a:srgbClr val="000000"/>
              </a:buClr>
              <a:buFont typeface="Arial"/>
              <a:buNone/>
            </a:pPr>
            <a:r>
              <a:rPr lang="en-US" sz="1800"/>
              <a:t>}</a:t>
            </a:r>
            <a:endParaRPr sz="1800"/>
          </a:p>
          <a:p>
            <a:pPr indent="0" lvl="0" marL="0" rtl="0" algn="l">
              <a:lnSpc>
                <a:spcPct val="90000"/>
              </a:lnSpc>
              <a:spcBef>
                <a:spcPts val="750"/>
              </a:spcBef>
              <a:spcAft>
                <a:spcPts val="0"/>
              </a:spcAft>
              <a:buClr>
                <a:schemeClr val="dk1"/>
              </a:buClr>
              <a:buSzPts val="1700"/>
              <a:buNone/>
            </a:pPr>
            <a:r>
              <a:t/>
            </a:r>
            <a:endParaRPr sz="1800"/>
          </a:p>
        </p:txBody>
      </p:sp>
      <p:sp>
        <p:nvSpPr>
          <p:cNvPr id="661" name="Google Shape;661;p31"/>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p31"/>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7" name="Shape 667"/>
        <p:cNvGrpSpPr/>
        <p:nvPr/>
      </p:nvGrpSpPr>
      <p:grpSpPr>
        <a:xfrm>
          <a:off x="0" y="0"/>
          <a:ext cx="0" cy="0"/>
          <a:chOff x="0" y="0"/>
          <a:chExt cx="0" cy="0"/>
        </a:xfrm>
      </p:grpSpPr>
      <p:sp>
        <p:nvSpPr>
          <p:cNvPr id="668" name="Google Shape;668;p3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9" name="Google Shape;669;p32"/>
          <p:cNvSpPr txBox="1"/>
          <p:nvPr>
            <p:ph type="title"/>
          </p:nvPr>
        </p:nvSpPr>
        <p:spPr>
          <a:xfrm>
            <a:off x="850136" y="715379"/>
            <a:ext cx="7632113" cy="7692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Example</a:t>
            </a:r>
            <a:endParaRPr/>
          </a:p>
        </p:txBody>
      </p:sp>
      <p:sp>
        <p:nvSpPr>
          <p:cNvPr id="670" name="Google Shape;670;p32"/>
          <p:cNvSpPr/>
          <p:nvPr/>
        </p:nvSpPr>
        <p:spPr>
          <a:xfrm>
            <a:off x="0" y="6401962"/>
            <a:ext cx="9143998" cy="461774"/>
          </a:xfrm>
          <a:prstGeom prst="rect">
            <a:avLst/>
          </a:prstGeom>
          <a:gradFill>
            <a:gsLst>
              <a:gs pos="0">
                <a:srgbClr val="000000"/>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p32"/>
          <p:cNvSpPr/>
          <p:nvPr/>
        </p:nvSpPr>
        <p:spPr>
          <a:xfrm>
            <a:off x="0" y="6401962"/>
            <a:ext cx="3057523" cy="464399"/>
          </a:xfrm>
          <a:prstGeom prst="rect">
            <a:avLst/>
          </a:prstGeom>
          <a:gradFill>
            <a:gsLst>
              <a:gs pos="0">
                <a:srgbClr val="000000">
                  <a:alpha val="45490"/>
                </a:srgbClr>
              </a:gs>
              <a:gs pos="99000">
                <a:schemeClr val="accent1"/>
              </a:gs>
              <a:gs pos="100000">
                <a:schemeClr val="accent1"/>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 name="Google Shape;672;p32"/>
          <p:cNvSpPr/>
          <p:nvPr/>
        </p:nvSpPr>
        <p:spPr>
          <a:xfrm>
            <a:off x="850136" y="2199977"/>
            <a:ext cx="6135694" cy="33852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00"/>
              </a:spcBef>
              <a:spcAft>
                <a:spcPts val="0"/>
              </a:spcAft>
              <a:buClr>
                <a:srgbClr val="000000"/>
              </a:buClr>
              <a:buSzPts val="1386"/>
              <a:buFont typeface="Arial"/>
              <a:buNone/>
            </a:pPr>
            <a:r>
              <a:t/>
            </a:r>
            <a:endParaRPr b="0" i="0" sz="1800" u="none" cap="none" strike="noStrike">
              <a:solidFill>
                <a:schemeClr val="dk1"/>
              </a:solidFill>
              <a:latin typeface="Calibri"/>
              <a:ea typeface="Calibri"/>
              <a:cs typeface="Calibri"/>
              <a:sym typeface="Calibri"/>
            </a:endParaRPr>
          </a:p>
        </p:txBody>
      </p:sp>
      <p:pic>
        <p:nvPicPr>
          <p:cNvPr id="673" name="Google Shape;673;p32"/>
          <p:cNvPicPr preferRelativeResize="0"/>
          <p:nvPr/>
        </p:nvPicPr>
        <p:blipFill>
          <a:blip r:embed="rId3">
            <a:alphaModFix/>
          </a:blip>
          <a:stretch>
            <a:fillRect/>
          </a:stretch>
        </p:blipFill>
        <p:spPr>
          <a:xfrm>
            <a:off x="1708365" y="1945452"/>
            <a:ext cx="5915639" cy="3385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 name="Shape 678"/>
        <p:cNvGrpSpPr/>
        <p:nvPr/>
      </p:nvGrpSpPr>
      <p:grpSpPr>
        <a:xfrm>
          <a:off x="0" y="0"/>
          <a:ext cx="0" cy="0"/>
          <a:chOff x="0" y="0"/>
          <a:chExt cx="0" cy="0"/>
        </a:xfrm>
      </p:grpSpPr>
      <p:sp>
        <p:nvSpPr>
          <p:cNvPr id="679" name="Google Shape;679;p3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0" name="Google Shape;680;p33"/>
          <p:cNvSpPr/>
          <p:nvPr/>
        </p:nvSpPr>
        <p:spPr>
          <a:xfrm flipH="1">
            <a:off x="0" y="6406116"/>
            <a:ext cx="9143998" cy="461774"/>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1" name="Google Shape;681;p33"/>
          <p:cNvSpPr/>
          <p:nvPr/>
        </p:nvSpPr>
        <p:spPr>
          <a:xfrm flipH="1">
            <a:off x="6086475" y="6406115"/>
            <a:ext cx="3057523" cy="464399"/>
          </a:xfrm>
          <a:prstGeom prst="rect">
            <a:avLst/>
          </a:prstGeom>
          <a:gradFill>
            <a:gsLst>
              <a:gs pos="0">
                <a:srgbClr val="000000">
                  <a:alpha val="30588"/>
                </a:srgbClr>
              </a:gs>
              <a:gs pos="19000">
                <a:srgbClr val="000000">
                  <a:alpha val="30588"/>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2" name="Google Shape;682;p33"/>
          <p:cNvSpPr/>
          <p:nvPr/>
        </p:nvSpPr>
        <p:spPr>
          <a:xfrm>
            <a:off x="810228" y="1293617"/>
            <a:ext cx="5456470" cy="301050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3" name="Google Shape;683;p33"/>
          <p:cNvPicPr preferRelativeResize="0"/>
          <p:nvPr/>
        </p:nvPicPr>
        <p:blipFill>
          <a:blip r:embed="rId3">
            <a:alphaModFix/>
          </a:blip>
          <a:stretch>
            <a:fillRect/>
          </a:stretch>
        </p:blipFill>
        <p:spPr>
          <a:xfrm>
            <a:off x="1315123" y="1293625"/>
            <a:ext cx="4985683" cy="3268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3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34"/>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34"/>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91" name="Google Shape;691;p34"/>
          <p:cNvPicPr preferRelativeResize="0"/>
          <p:nvPr/>
        </p:nvPicPr>
        <p:blipFill>
          <a:blip r:embed="rId3">
            <a:alphaModFix/>
          </a:blip>
          <a:stretch>
            <a:fillRect/>
          </a:stretch>
        </p:blipFill>
        <p:spPr>
          <a:xfrm>
            <a:off x="982131" y="1105575"/>
            <a:ext cx="5385350" cy="3485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3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 name="Google Shape;697;p35"/>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 name="Google Shape;698;p35"/>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9" name="Google Shape;699;p35"/>
          <p:cNvSpPr txBox="1"/>
          <p:nvPr>
            <p:ph idx="12" type="sldNum"/>
          </p:nvPr>
        </p:nvSpPr>
        <p:spPr>
          <a:xfrm>
            <a:off x="8778240" y="6455664"/>
            <a:ext cx="336042"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rgbClr val="FFFFFF"/>
                </a:solidFill>
                <a:latin typeface="Fira Sans Light"/>
                <a:ea typeface="Fira Sans Light"/>
                <a:cs typeface="Fira Sans Light"/>
                <a:sym typeface="Fira Sans Light"/>
              </a:rPr>
              <a:t>‹#›</a:t>
            </a:fld>
            <a:endParaRPr b="0" i="0" sz="1000" u="none" cap="none" strike="noStrike">
              <a:solidFill>
                <a:srgbClr val="FFFFFF"/>
              </a:solidFill>
              <a:latin typeface="Fira Sans Light"/>
              <a:ea typeface="Fira Sans Light"/>
              <a:cs typeface="Fira Sans Light"/>
              <a:sym typeface="Fira Sans Light"/>
            </a:endParaRPr>
          </a:p>
        </p:txBody>
      </p:sp>
      <p:pic>
        <p:nvPicPr>
          <p:cNvPr id="700" name="Google Shape;700;p35"/>
          <p:cNvPicPr preferRelativeResize="0"/>
          <p:nvPr/>
        </p:nvPicPr>
        <p:blipFill>
          <a:blip r:embed="rId3">
            <a:alphaModFix/>
          </a:blip>
          <a:stretch>
            <a:fillRect/>
          </a:stretch>
        </p:blipFill>
        <p:spPr>
          <a:xfrm>
            <a:off x="1057374" y="1226499"/>
            <a:ext cx="6202275" cy="3886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sp>
        <p:nvSpPr>
          <p:cNvPr id="705" name="Google Shape;705;p3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p36"/>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7" name="Google Shape;707;p36"/>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8" name="Google Shape;708;p36"/>
          <p:cNvSpPr txBox="1"/>
          <p:nvPr>
            <p:ph idx="12" type="sldNum"/>
          </p:nvPr>
        </p:nvSpPr>
        <p:spPr>
          <a:xfrm>
            <a:off x="8778240" y="6455664"/>
            <a:ext cx="336042" cy="365125"/>
          </a:xfrm>
          <a:prstGeom prst="rect">
            <a:avLst/>
          </a:prstGeom>
          <a:noFill/>
          <a:ln>
            <a:noFill/>
          </a:ln>
        </p:spPr>
        <p:txBody>
          <a:bodyPr anchorCtr="0" anchor="ctr" bIns="45700" lIns="91425" spcFirstLastPara="1" rIns="91425" wrap="square" tIns="45700">
            <a:normAutofit/>
          </a:bodyPr>
          <a:lstStyle/>
          <a:p>
            <a:pPr indent="0" lvl="0" marL="0" marR="0" rtl="0" algn="r">
              <a:lnSpc>
                <a:spcPct val="100000"/>
              </a:lnSpc>
              <a:spcBef>
                <a:spcPts val="0"/>
              </a:spcBef>
              <a:spcAft>
                <a:spcPts val="0"/>
              </a:spcAft>
              <a:buClr>
                <a:srgbClr val="FFFFFF"/>
              </a:buClr>
              <a:buSzPts val="1000"/>
              <a:buFont typeface="Fira Sans Light"/>
              <a:buNone/>
            </a:pPr>
            <a:fld id="{00000000-1234-1234-1234-123412341234}" type="slidenum">
              <a:rPr b="0" i="0" lang="en-US" sz="1000" u="none" cap="none" strike="noStrike">
                <a:solidFill>
                  <a:srgbClr val="FFFFFF"/>
                </a:solidFill>
                <a:latin typeface="Fira Sans Light"/>
                <a:ea typeface="Fira Sans Light"/>
                <a:cs typeface="Fira Sans Light"/>
                <a:sym typeface="Fira Sans Light"/>
              </a:rPr>
              <a:t>‹#›</a:t>
            </a:fld>
            <a:endParaRPr b="0" i="0" sz="1000" u="none" cap="none" strike="noStrike">
              <a:solidFill>
                <a:srgbClr val="FFFFFF"/>
              </a:solidFill>
              <a:latin typeface="Fira Sans Light"/>
              <a:ea typeface="Fira Sans Light"/>
              <a:cs typeface="Fira Sans Light"/>
              <a:sym typeface="Fira Sans Light"/>
            </a:endParaRPr>
          </a:p>
        </p:txBody>
      </p:sp>
      <p:pic>
        <p:nvPicPr>
          <p:cNvPr id="709" name="Google Shape;709;p36"/>
          <p:cNvPicPr preferRelativeResize="0"/>
          <p:nvPr/>
        </p:nvPicPr>
        <p:blipFill>
          <a:blip r:embed="rId3">
            <a:alphaModFix/>
          </a:blip>
          <a:stretch>
            <a:fillRect/>
          </a:stretch>
        </p:blipFill>
        <p:spPr>
          <a:xfrm>
            <a:off x="1710174" y="881375"/>
            <a:ext cx="5320575" cy="473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 name="Shape 714"/>
        <p:cNvGrpSpPr/>
        <p:nvPr/>
      </p:nvGrpSpPr>
      <p:grpSpPr>
        <a:xfrm>
          <a:off x="0" y="0"/>
          <a:ext cx="0" cy="0"/>
          <a:chOff x="0" y="0"/>
          <a:chExt cx="0" cy="0"/>
        </a:xfrm>
      </p:grpSpPr>
      <p:sp>
        <p:nvSpPr>
          <p:cNvPr id="715" name="Google Shape;715;p3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p37"/>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7" name="Google Shape;717;p37"/>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18" name="Google Shape;718;p37"/>
          <p:cNvPicPr preferRelativeResize="0"/>
          <p:nvPr/>
        </p:nvPicPr>
        <p:blipFill>
          <a:blip r:embed="rId3">
            <a:alphaModFix/>
          </a:blip>
          <a:stretch>
            <a:fillRect/>
          </a:stretch>
        </p:blipFill>
        <p:spPr>
          <a:xfrm>
            <a:off x="1275475" y="1019200"/>
            <a:ext cx="6238949" cy="3161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sp>
        <p:nvSpPr>
          <p:cNvPr id="724" name="Google Shape;724;p3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5" name="Google Shape;725;p38"/>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6" name="Google Shape;726;p38"/>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27" name="Google Shape;727;p38"/>
          <p:cNvPicPr preferRelativeResize="0"/>
          <p:nvPr/>
        </p:nvPicPr>
        <p:blipFill>
          <a:blip r:embed="rId3">
            <a:alphaModFix/>
          </a:blip>
          <a:stretch>
            <a:fillRect/>
          </a:stretch>
        </p:blipFill>
        <p:spPr>
          <a:xfrm>
            <a:off x="2051875" y="670250"/>
            <a:ext cx="4512450" cy="427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g2bc75f20c8d_0_29"/>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g2bc75f20c8d_0_29"/>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g2bc75f20c8d_0_2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g2bc75f20c8d_0_29"/>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a:t>
            </a:r>
            <a:endParaRPr/>
          </a:p>
          <a:p>
            <a:pPr indent="0" lvl="0" marL="0" rtl="0" algn="l">
              <a:spcBef>
                <a:spcPts val="0"/>
              </a:spcBef>
              <a:spcAft>
                <a:spcPts val="0"/>
              </a:spcAft>
              <a:buNone/>
            </a:pPr>
            <a:r>
              <a:t/>
            </a:r>
            <a:endParaRPr/>
          </a:p>
        </p:txBody>
      </p:sp>
      <p:pic>
        <p:nvPicPr>
          <p:cNvPr id="220" name="Google Shape;220;g2bc75f20c8d_0_29"/>
          <p:cNvPicPr preferRelativeResize="0"/>
          <p:nvPr/>
        </p:nvPicPr>
        <p:blipFill>
          <a:blip r:embed="rId3">
            <a:alphaModFix/>
          </a:blip>
          <a:stretch>
            <a:fillRect/>
          </a:stretch>
        </p:blipFill>
        <p:spPr>
          <a:xfrm>
            <a:off x="926175" y="1293525"/>
            <a:ext cx="6877050" cy="5179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3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 name="Google Shape;734;p39"/>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5" name="Google Shape;735;p39"/>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36" name="Google Shape;736;p39"/>
          <p:cNvPicPr preferRelativeResize="0"/>
          <p:nvPr/>
        </p:nvPicPr>
        <p:blipFill>
          <a:blip r:embed="rId3">
            <a:alphaModFix/>
          </a:blip>
          <a:stretch>
            <a:fillRect/>
          </a:stretch>
        </p:blipFill>
        <p:spPr>
          <a:xfrm>
            <a:off x="571500" y="852488"/>
            <a:ext cx="8001000" cy="5153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sp>
        <p:nvSpPr>
          <p:cNvPr id="742" name="Google Shape;742;p4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3" name="Google Shape;743;p40"/>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4" name="Google Shape;744;p40"/>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45" name="Google Shape;745;p40"/>
          <p:cNvPicPr preferRelativeResize="0"/>
          <p:nvPr/>
        </p:nvPicPr>
        <p:blipFill>
          <a:blip r:embed="rId3">
            <a:alphaModFix/>
          </a:blip>
          <a:stretch>
            <a:fillRect/>
          </a:stretch>
        </p:blipFill>
        <p:spPr>
          <a:xfrm>
            <a:off x="2055679" y="1952625"/>
            <a:ext cx="4007000" cy="3968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4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41"/>
          <p:cNvSpPr txBox="1"/>
          <p:nvPr>
            <p:ph idx="1" type="body"/>
          </p:nvPr>
        </p:nvSpPr>
        <p:spPr>
          <a:xfrm>
            <a:off x="628650" y="1472521"/>
            <a:ext cx="7266222" cy="3454358"/>
          </a:xfrm>
          <a:prstGeom prst="rect">
            <a:avLst/>
          </a:prstGeom>
          <a:noFill/>
          <a:ln>
            <a:noFill/>
          </a:ln>
        </p:spPr>
        <p:txBody>
          <a:bodyPr anchorCtr="0" anchor="t" bIns="45700" lIns="91425" spcFirstLastPara="1" rIns="91425" wrap="square" tIns="45700">
            <a:normAutofit/>
          </a:bodyPr>
          <a:lstStyle/>
          <a:p>
            <a:pPr indent="-342900" lvl="0" marL="457200" rtl="0" algn="l">
              <a:spcBef>
                <a:spcPts val="600"/>
              </a:spcBef>
              <a:spcAft>
                <a:spcPts val="0"/>
              </a:spcAft>
              <a:buSzPts val="1800"/>
              <a:buChar char="•"/>
            </a:pPr>
            <a:r>
              <a:rPr lang="en-US" sz="1800"/>
              <a:t>Time complexity: Always O(N*logN) because merge is O(N) and division is O(logN)</a:t>
            </a:r>
            <a:endParaRPr sz="1800"/>
          </a:p>
          <a:p>
            <a:pPr indent="-342900" lvl="0" marL="457200" rtl="0" algn="l">
              <a:spcBef>
                <a:spcPts val="0"/>
              </a:spcBef>
              <a:spcAft>
                <a:spcPts val="0"/>
              </a:spcAft>
              <a:buSzPts val="1800"/>
              <a:buChar char="•"/>
            </a:pPr>
            <a:r>
              <a:rPr lang="en-US" sz="1800"/>
              <a:t>Overhead of creating temp array and copying data to original array</a:t>
            </a:r>
            <a:endParaRPr sz="1800"/>
          </a:p>
          <a:p>
            <a:pPr indent="-342900" lvl="0" marL="457200" rtl="0" algn="l">
              <a:spcBef>
                <a:spcPts val="0"/>
              </a:spcBef>
              <a:spcAft>
                <a:spcPts val="0"/>
              </a:spcAft>
              <a:buSzPts val="1800"/>
              <a:buChar char="•"/>
            </a:pPr>
            <a:r>
              <a:rPr lang="en-US" sz="1800"/>
              <a:t>For large data sets QuickSort outperforms it</a:t>
            </a:r>
            <a:endParaRPr sz="1800"/>
          </a:p>
          <a:p>
            <a:pPr indent="-342900" lvl="0" marL="457200" rtl="0" algn="l">
              <a:spcBef>
                <a:spcPts val="0"/>
              </a:spcBef>
              <a:spcAft>
                <a:spcPts val="0"/>
              </a:spcAft>
              <a:buSzPts val="1800"/>
              <a:buChar char="•"/>
            </a:pPr>
            <a:r>
              <a:rPr lang="en-US" sz="1800"/>
              <a:t>Stable</a:t>
            </a:r>
            <a:endParaRPr sz="1800"/>
          </a:p>
          <a:p>
            <a:pPr indent="0" lvl="0" marL="0" rtl="0" algn="l">
              <a:lnSpc>
                <a:spcPct val="90000"/>
              </a:lnSpc>
              <a:spcBef>
                <a:spcPts val="600"/>
              </a:spcBef>
              <a:spcAft>
                <a:spcPts val="0"/>
              </a:spcAft>
              <a:buClr>
                <a:schemeClr val="dk1"/>
              </a:buClr>
              <a:buSzPts val="1700"/>
              <a:buNone/>
            </a:pPr>
            <a:r>
              <a:t/>
            </a:r>
            <a:endParaRPr sz="1800"/>
          </a:p>
        </p:txBody>
      </p:sp>
      <p:sp>
        <p:nvSpPr>
          <p:cNvPr id="753" name="Google Shape;753;p41"/>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 name="Google Shape;754;p41"/>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5" name="Google Shape;755;p41"/>
          <p:cNvSpPr txBox="1"/>
          <p:nvPr>
            <p:ph type="title"/>
          </p:nvPr>
        </p:nvSpPr>
        <p:spPr>
          <a:xfrm>
            <a:off x="628650" y="365126"/>
            <a:ext cx="7886700" cy="62010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Analysis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0" name="Shape 760"/>
        <p:cNvGrpSpPr/>
        <p:nvPr/>
      </p:nvGrpSpPr>
      <p:grpSpPr>
        <a:xfrm>
          <a:off x="0" y="0"/>
          <a:ext cx="0" cy="0"/>
          <a:chOff x="0" y="0"/>
          <a:chExt cx="0" cy="0"/>
        </a:xfrm>
      </p:grpSpPr>
      <p:sp>
        <p:nvSpPr>
          <p:cNvPr id="761" name="Google Shape;761;g2bc8df75fec_5_9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g2bc8df75fec_5_99"/>
          <p:cNvSpPr/>
          <p:nvPr/>
        </p:nvSpPr>
        <p:spPr>
          <a:xfrm rot="10800000">
            <a:off x="-3" y="-22564"/>
            <a:ext cx="9144000" cy="4374000"/>
          </a:xfrm>
          <a:prstGeom prst="rect">
            <a:avLst/>
          </a:prstGeom>
          <a:gradFill>
            <a:gsLst>
              <a:gs pos="0">
                <a:srgbClr val="2F5496"/>
              </a:gs>
              <a:gs pos="100000">
                <a:srgbClr val="000000"/>
              </a:gs>
            </a:gsLst>
            <a:lin ang="1499992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3" name="Google Shape;763;g2bc8df75fec_5_99"/>
          <p:cNvSpPr/>
          <p:nvPr/>
        </p:nvSpPr>
        <p:spPr>
          <a:xfrm rot="5400000">
            <a:off x="2384699" y="-2407819"/>
            <a:ext cx="4374600" cy="9144000"/>
          </a:xfrm>
          <a:prstGeom prst="rect">
            <a:avLst/>
          </a:prstGeom>
          <a:gradFill>
            <a:gsLst>
              <a:gs pos="0">
                <a:srgbClr val="4472C4">
                  <a:alpha val="0"/>
                </a:srgbClr>
              </a:gs>
              <a:gs pos="40000">
                <a:srgbClr val="4472C4">
                  <a:alpha val="0"/>
                </a:srgbClr>
              </a:gs>
              <a:gs pos="100000">
                <a:srgbClr val="2F5496">
                  <a:alpha val="51372"/>
                </a:srgbClr>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4" name="Google Shape;764;g2bc8df75fec_5_99"/>
          <p:cNvSpPr/>
          <p:nvPr/>
        </p:nvSpPr>
        <p:spPr>
          <a:xfrm rot="5400000">
            <a:off x="2555849" y="-2236842"/>
            <a:ext cx="4374000" cy="8802300"/>
          </a:xfrm>
          <a:prstGeom prst="rect">
            <a:avLst/>
          </a:prstGeom>
          <a:gradFill>
            <a:gsLst>
              <a:gs pos="0">
                <a:srgbClr val="4472C4">
                  <a:alpha val="0"/>
                </a:srgbClr>
              </a:gs>
              <a:gs pos="17000">
                <a:srgbClr val="4472C4">
                  <a:alpha val="0"/>
                </a:srgbClr>
              </a:gs>
              <a:gs pos="100000">
                <a:srgbClr val="000000">
                  <a:alpha val="36470"/>
                </a:srgbClr>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5" name="Google Shape;765;g2bc8df75fec_5_99"/>
          <p:cNvSpPr/>
          <p:nvPr/>
        </p:nvSpPr>
        <p:spPr>
          <a:xfrm>
            <a:off x="-3" y="-22690"/>
            <a:ext cx="6406800" cy="4374000"/>
          </a:xfrm>
          <a:prstGeom prst="rect">
            <a:avLst/>
          </a:prstGeom>
          <a:gradFill>
            <a:gsLst>
              <a:gs pos="0">
                <a:srgbClr val="1F3864">
                  <a:alpha val="0"/>
                </a:srgbClr>
              </a:gs>
              <a:gs pos="100000">
                <a:srgbClr val="000000">
                  <a:alpha val="24313"/>
                </a:srgbClr>
              </a:gs>
            </a:gsLst>
            <a:lin ang="1859992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6" name="Google Shape;766;g2bc8df75fec_5_99"/>
          <p:cNvSpPr/>
          <p:nvPr/>
        </p:nvSpPr>
        <p:spPr>
          <a:xfrm rot="-9093424">
            <a:off x="4456960" y="-1036602"/>
            <a:ext cx="3745624" cy="4444469"/>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472C4">
                  <a:alpha val="21568"/>
                </a:srgbClr>
              </a:gs>
              <a:gs pos="87000">
                <a:srgbClr val="8DA9DB">
                  <a:alpha val="1568"/>
                </a:srgbClr>
              </a:gs>
              <a:gs pos="100000">
                <a:srgbClr val="8DA9DB">
                  <a:alpha val="1568"/>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g2bc8df75fec_5_99"/>
          <p:cNvSpPr txBox="1"/>
          <p:nvPr>
            <p:ph type="ctrTitle"/>
          </p:nvPr>
        </p:nvSpPr>
        <p:spPr>
          <a:xfrm>
            <a:off x="986118" y="735106"/>
            <a:ext cx="7540200" cy="2928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200"/>
              <a:buFont typeface="Calibri"/>
              <a:buNone/>
            </a:pPr>
            <a:r>
              <a:rPr lang="en-US" sz="4200">
                <a:solidFill>
                  <a:srgbClr val="FFFFFF"/>
                </a:solidFill>
              </a:rPr>
              <a:t>Insertion</a:t>
            </a:r>
            <a:r>
              <a:rPr lang="en-US" sz="4200">
                <a:solidFill>
                  <a:srgbClr val="FFFFFF"/>
                </a:solidFill>
              </a:rPr>
              <a:t> Sort</a:t>
            </a:r>
            <a:endParaRPr sz="4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p4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4" name="Google Shape;774;p42"/>
          <p:cNvSpPr txBox="1"/>
          <p:nvPr>
            <p:ph type="title"/>
          </p:nvPr>
        </p:nvSpPr>
        <p:spPr>
          <a:xfrm>
            <a:off x="783197" y="329297"/>
            <a:ext cx="7266300" cy="1107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Insertion Sort</a:t>
            </a:r>
            <a:endParaRPr sz="3500"/>
          </a:p>
        </p:txBody>
      </p:sp>
      <p:sp>
        <p:nvSpPr>
          <p:cNvPr id="775" name="Google Shape;775;p42"/>
          <p:cNvSpPr txBox="1"/>
          <p:nvPr>
            <p:ph idx="1" type="body"/>
          </p:nvPr>
        </p:nvSpPr>
        <p:spPr>
          <a:xfrm>
            <a:off x="852297" y="1553544"/>
            <a:ext cx="7266222" cy="3454358"/>
          </a:xfrm>
          <a:prstGeom prst="rect">
            <a:avLst/>
          </a:prstGeom>
          <a:noFill/>
          <a:ln>
            <a:noFill/>
          </a:ln>
        </p:spPr>
        <p:txBody>
          <a:bodyPr anchorCtr="0" anchor="t" bIns="45700" lIns="91425" spcFirstLastPara="1" rIns="91425" wrap="square" tIns="45700">
            <a:normAutofit/>
          </a:bodyPr>
          <a:lstStyle/>
          <a:p>
            <a:pPr indent="-336550" lvl="0" marL="457200" rtl="0" algn="l">
              <a:spcBef>
                <a:spcPts val="750"/>
              </a:spcBef>
              <a:spcAft>
                <a:spcPts val="0"/>
              </a:spcAft>
              <a:buSzPts val="1700"/>
              <a:buChar char="•"/>
            </a:pPr>
            <a:r>
              <a:rPr lang="en-US" sz="1700"/>
              <a:t>Divide array into two part sorted and unsorted array. </a:t>
            </a:r>
            <a:endParaRPr sz="1700"/>
          </a:p>
          <a:p>
            <a:pPr indent="-336550" lvl="0" marL="457200" rtl="0" algn="l">
              <a:spcBef>
                <a:spcPts val="750"/>
              </a:spcBef>
              <a:spcAft>
                <a:spcPts val="0"/>
              </a:spcAft>
              <a:buSzPts val="1700"/>
              <a:buChar char="•"/>
            </a:pPr>
            <a:r>
              <a:rPr lang="en-US" sz="1700"/>
              <a:t>Sorted consist of first element of an array a[0]</a:t>
            </a:r>
            <a:endParaRPr sz="1700"/>
          </a:p>
          <a:p>
            <a:pPr indent="-336550" lvl="0" marL="457200" rtl="0" algn="l">
              <a:spcBef>
                <a:spcPts val="750"/>
              </a:spcBef>
              <a:spcAft>
                <a:spcPts val="0"/>
              </a:spcAft>
              <a:buSzPts val="1700"/>
              <a:buChar char="•"/>
            </a:pPr>
            <a:r>
              <a:rPr lang="en-US" sz="1700"/>
              <a:t>Unsorted array start from a[1]</a:t>
            </a:r>
            <a:endParaRPr sz="1700"/>
          </a:p>
          <a:p>
            <a:pPr indent="-336550" lvl="0" marL="457200" rtl="0" algn="l">
              <a:spcBef>
                <a:spcPts val="750"/>
              </a:spcBef>
              <a:spcAft>
                <a:spcPts val="0"/>
              </a:spcAft>
              <a:buSzPts val="1700"/>
              <a:buChar char="•"/>
            </a:pPr>
            <a:r>
              <a:rPr lang="en-US" sz="1700"/>
              <a:t>Compare a[1] with sorted array and put in correct position. </a:t>
            </a:r>
            <a:endParaRPr sz="1700"/>
          </a:p>
          <a:p>
            <a:pPr indent="-336550" lvl="0" marL="457200" rtl="0" algn="l">
              <a:spcBef>
                <a:spcPts val="750"/>
              </a:spcBef>
              <a:spcAft>
                <a:spcPts val="0"/>
              </a:spcAft>
              <a:buSzPts val="1700"/>
              <a:buChar char="•"/>
            </a:pPr>
            <a:r>
              <a:rPr lang="en-US" sz="1700"/>
              <a:t>Put according to ascending order in LHS</a:t>
            </a:r>
            <a:endParaRPr sz="1700"/>
          </a:p>
          <a:p>
            <a:pPr indent="-336550" lvl="0" marL="457200" rtl="0" algn="l">
              <a:spcBef>
                <a:spcPts val="750"/>
              </a:spcBef>
              <a:spcAft>
                <a:spcPts val="0"/>
              </a:spcAft>
              <a:buSzPts val="1700"/>
              <a:buChar char="•"/>
            </a:pPr>
            <a:r>
              <a:rPr lang="en-US" sz="1700"/>
              <a:t>Order is O(n*n)</a:t>
            </a:r>
            <a:endParaRPr sz="1700"/>
          </a:p>
          <a:p>
            <a:pPr indent="-336550" lvl="0" marL="457200" rtl="0" algn="l">
              <a:spcBef>
                <a:spcPts val="750"/>
              </a:spcBef>
              <a:spcAft>
                <a:spcPts val="0"/>
              </a:spcAft>
              <a:buSzPts val="1700"/>
              <a:buChar char="•"/>
            </a:pPr>
            <a:r>
              <a:rPr lang="en-US" sz="1700"/>
              <a:t>Stable</a:t>
            </a:r>
            <a:endParaRPr sz="1700"/>
          </a:p>
          <a:p>
            <a:pPr indent="0" lvl="0" marL="457200" rtl="0" algn="l">
              <a:lnSpc>
                <a:spcPct val="90000"/>
              </a:lnSpc>
              <a:spcBef>
                <a:spcPts val="750"/>
              </a:spcBef>
              <a:spcAft>
                <a:spcPts val="0"/>
              </a:spcAft>
              <a:buNone/>
            </a:pPr>
            <a:r>
              <a:t/>
            </a:r>
            <a:endParaRPr sz="1700"/>
          </a:p>
        </p:txBody>
      </p:sp>
      <p:sp>
        <p:nvSpPr>
          <p:cNvPr id="776" name="Google Shape;776;p42"/>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7" name="Google Shape;777;p42"/>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2" name="Shape 782"/>
        <p:cNvGrpSpPr/>
        <p:nvPr/>
      </p:nvGrpSpPr>
      <p:grpSpPr>
        <a:xfrm>
          <a:off x="0" y="0"/>
          <a:ext cx="0" cy="0"/>
          <a:chOff x="0" y="0"/>
          <a:chExt cx="0" cy="0"/>
        </a:xfrm>
      </p:grpSpPr>
      <p:sp>
        <p:nvSpPr>
          <p:cNvPr id="783" name="Google Shape;783;p4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4" name="Google Shape;784;p43"/>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5" name="Google Shape;785;p43"/>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86" name="Google Shape;786;p43"/>
          <p:cNvPicPr preferRelativeResize="0"/>
          <p:nvPr/>
        </p:nvPicPr>
        <p:blipFill>
          <a:blip r:embed="rId3">
            <a:alphaModFix/>
          </a:blip>
          <a:stretch>
            <a:fillRect/>
          </a:stretch>
        </p:blipFill>
        <p:spPr>
          <a:xfrm>
            <a:off x="0" y="679872"/>
            <a:ext cx="9143999" cy="549825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1" name="Shape 791"/>
        <p:cNvGrpSpPr/>
        <p:nvPr/>
      </p:nvGrpSpPr>
      <p:grpSpPr>
        <a:xfrm>
          <a:off x="0" y="0"/>
          <a:ext cx="0" cy="0"/>
          <a:chOff x="0" y="0"/>
          <a:chExt cx="0" cy="0"/>
        </a:xfrm>
      </p:grpSpPr>
      <p:sp>
        <p:nvSpPr>
          <p:cNvPr id="792" name="Google Shape;792;p4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3" name="Google Shape;793;p44"/>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4" name="Google Shape;794;p44"/>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795" name="Google Shape;795;p44"/>
          <p:cNvPicPr preferRelativeResize="0"/>
          <p:nvPr/>
        </p:nvPicPr>
        <p:blipFill>
          <a:blip r:embed="rId3">
            <a:alphaModFix/>
          </a:blip>
          <a:stretch>
            <a:fillRect/>
          </a:stretch>
        </p:blipFill>
        <p:spPr>
          <a:xfrm>
            <a:off x="590632" y="811893"/>
            <a:ext cx="6209200" cy="3796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0" name="Shape 800"/>
        <p:cNvGrpSpPr/>
        <p:nvPr/>
      </p:nvGrpSpPr>
      <p:grpSpPr>
        <a:xfrm>
          <a:off x="0" y="0"/>
          <a:ext cx="0" cy="0"/>
          <a:chOff x="0" y="0"/>
          <a:chExt cx="0" cy="0"/>
        </a:xfrm>
      </p:grpSpPr>
      <p:sp>
        <p:nvSpPr>
          <p:cNvPr id="801" name="Google Shape;801;p4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2" name="Google Shape;802;p45"/>
          <p:cNvSpPr/>
          <p:nvPr/>
        </p:nvSpPr>
        <p:spPr>
          <a:xfrm flipH="1">
            <a:off x="0" y="6406116"/>
            <a:ext cx="9143998" cy="461774"/>
          </a:xfrm>
          <a:prstGeom prst="rect">
            <a:avLst/>
          </a:prstGeom>
          <a:gradFill>
            <a:gsLst>
              <a:gs pos="0">
                <a:srgbClr val="000000"/>
              </a:gs>
              <a:gs pos="100000">
                <a:srgbClr val="2F5496"/>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3" name="Google Shape;803;p45"/>
          <p:cNvSpPr/>
          <p:nvPr/>
        </p:nvSpPr>
        <p:spPr>
          <a:xfrm flipH="1">
            <a:off x="6086475" y="6406115"/>
            <a:ext cx="3057523" cy="464399"/>
          </a:xfrm>
          <a:prstGeom prst="rect">
            <a:avLst/>
          </a:prstGeom>
          <a:gradFill>
            <a:gsLst>
              <a:gs pos="0">
                <a:srgbClr val="000000">
                  <a:alpha val="45490"/>
                </a:srgbClr>
              </a:gs>
              <a:gs pos="19000">
                <a:srgbClr val="000000">
                  <a:alpha val="4549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04" name="Google Shape;804;p45"/>
          <p:cNvPicPr preferRelativeResize="0"/>
          <p:nvPr/>
        </p:nvPicPr>
        <p:blipFill>
          <a:blip r:embed="rId3">
            <a:alphaModFix/>
          </a:blip>
          <a:stretch>
            <a:fillRect/>
          </a:stretch>
        </p:blipFill>
        <p:spPr>
          <a:xfrm>
            <a:off x="1400175" y="2347913"/>
            <a:ext cx="6343650" cy="2162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sp>
        <p:nvSpPr>
          <p:cNvPr id="810" name="Google Shape;810;p4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Time complexity</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Best case : O(n)</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1800">
                <a:solidFill>
                  <a:schemeClr val="lt1"/>
                </a:solidFill>
                <a:latin typeface="Calibri"/>
                <a:ea typeface="Calibri"/>
                <a:cs typeface="Calibri"/>
                <a:sym typeface="Calibri"/>
              </a:rPr>
              <a:t>Worst case: O(n*n)</a:t>
            </a:r>
            <a:endParaRPr sz="1800">
              <a:solidFill>
                <a:schemeClr val="lt1"/>
              </a:solidFill>
              <a:latin typeface="Calibri"/>
              <a:ea typeface="Calibri"/>
              <a:cs typeface="Calibri"/>
              <a:sym typeface="Calibri"/>
            </a:endParaRPr>
          </a:p>
        </p:txBody>
      </p:sp>
      <p:sp>
        <p:nvSpPr>
          <p:cNvPr id="811" name="Google Shape;811;p46"/>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2" name="Google Shape;812;p46"/>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3" name="Google Shape;813;p4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Time complexity</a:t>
            </a:r>
            <a:endParaRPr/>
          </a:p>
          <a:p>
            <a:pPr indent="0" lvl="0" marL="0" rtl="0" algn="l">
              <a:spcBef>
                <a:spcPts val="0"/>
              </a:spcBef>
              <a:spcAft>
                <a:spcPts val="0"/>
              </a:spcAft>
              <a:buNone/>
            </a:pPr>
            <a:r>
              <a:t/>
            </a:r>
            <a:endParaRPr/>
          </a:p>
        </p:txBody>
      </p:sp>
      <p:sp>
        <p:nvSpPr>
          <p:cNvPr id="814" name="Google Shape;814;p4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Best case : O(n)</a:t>
            </a:r>
            <a:endParaRPr/>
          </a:p>
          <a:p>
            <a:pPr indent="-342900" lvl="0" marL="457200" rtl="0" algn="l">
              <a:spcBef>
                <a:spcPts val="0"/>
              </a:spcBef>
              <a:spcAft>
                <a:spcPts val="0"/>
              </a:spcAft>
              <a:buSzPts val="1800"/>
              <a:buChar char="•"/>
            </a:pPr>
            <a:r>
              <a:rPr lang="en-US"/>
              <a:t>Worst case: O(n*n)</a:t>
            </a:r>
            <a:endParaRPr/>
          </a:p>
          <a:p>
            <a:pPr indent="0" lvl="0" marL="457200" rtl="0" algn="l">
              <a:spcBef>
                <a:spcPts val="75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sp>
        <p:nvSpPr>
          <p:cNvPr id="820" name="Google Shape;820;p4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1" name="Google Shape;821;p47"/>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2" name="Google Shape;822;p47"/>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23" name="Google Shape;823;p47"/>
          <p:cNvPicPr preferRelativeResize="0"/>
          <p:nvPr/>
        </p:nvPicPr>
        <p:blipFill>
          <a:blip r:embed="rId3">
            <a:alphaModFix/>
          </a:blip>
          <a:stretch>
            <a:fillRect/>
          </a:stretch>
        </p:blipFill>
        <p:spPr>
          <a:xfrm>
            <a:off x="1666875" y="2138363"/>
            <a:ext cx="5810250" cy="258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g2bc75f20c8d_0_38"/>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6" name="Google Shape;226;g2bc75f20c8d_0_38"/>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g2bc75f20c8d_0_3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28" name="Google Shape;228;g2bc75f20c8d_0_38"/>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a:t>
            </a:r>
            <a:endParaRPr/>
          </a:p>
          <a:p>
            <a:pPr indent="0" lvl="0" marL="0" rtl="0" algn="l">
              <a:spcBef>
                <a:spcPts val="0"/>
              </a:spcBef>
              <a:spcAft>
                <a:spcPts val="0"/>
              </a:spcAft>
              <a:buNone/>
            </a:pPr>
            <a:r>
              <a:t/>
            </a:r>
            <a:endParaRPr/>
          </a:p>
        </p:txBody>
      </p:sp>
      <p:sp>
        <p:nvSpPr>
          <p:cNvPr id="229" name="Google Shape;229;g2bc75f20c8d_0_38"/>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This implementation starts from the front, and moves the larger values towards the back</a:t>
            </a:r>
            <a:endParaRPr/>
          </a:p>
          <a:p>
            <a:pPr indent="-342900" lvl="0" marL="457200" rtl="0" algn="l">
              <a:spcBef>
                <a:spcPts val="0"/>
              </a:spcBef>
              <a:spcAft>
                <a:spcPts val="0"/>
              </a:spcAft>
              <a:buSzPts val="1800"/>
              <a:buChar char="•"/>
            </a:pPr>
            <a:r>
              <a:rPr lang="en-US"/>
              <a:t>Each pass through the array places one item in its correct position</a:t>
            </a:r>
            <a:endParaRPr/>
          </a:p>
          <a:p>
            <a:pPr indent="-342900" lvl="0" marL="457200" rtl="0" algn="l">
              <a:spcBef>
                <a:spcPts val="0"/>
              </a:spcBef>
              <a:spcAft>
                <a:spcPts val="0"/>
              </a:spcAft>
              <a:buSzPts val="1800"/>
              <a:buChar char="•"/>
            </a:pPr>
            <a:r>
              <a:rPr lang="en-US"/>
              <a:t>You always do n-1 passes through the array, even if it is already sorted</a:t>
            </a:r>
            <a:endParaRPr/>
          </a:p>
          <a:p>
            <a:pPr indent="-342900" lvl="0" marL="457200" rtl="0" algn="l">
              <a:spcBef>
                <a:spcPts val="0"/>
              </a:spcBef>
              <a:spcAft>
                <a:spcPts val="0"/>
              </a:spcAft>
              <a:buSzPts val="1800"/>
              <a:buChar char="•"/>
            </a:pPr>
            <a:r>
              <a:rPr lang="en-US"/>
              <a:t>It is sometimes called sinking sort, or exchange sort</a:t>
            </a:r>
            <a:endParaRPr/>
          </a:p>
          <a:p>
            <a:pPr indent="0" lvl="0" marL="457200" rtl="0" algn="l">
              <a:spcBef>
                <a:spcPts val="75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p4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0" name="Google Shape;830;p48"/>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1" name="Google Shape;831;p48"/>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832" name="Google Shape;832;p48"/>
          <p:cNvPicPr preferRelativeResize="0"/>
          <p:nvPr/>
        </p:nvPicPr>
        <p:blipFill>
          <a:blip r:embed="rId3">
            <a:alphaModFix/>
          </a:blip>
          <a:stretch>
            <a:fillRect/>
          </a:stretch>
        </p:blipFill>
        <p:spPr>
          <a:xfrm>
            <a:off x="1196425" y="688500"/>
            <a:ext cx="5696125" cy="3566500"/>
          </a:xfrm>
          <a:prstGeom prst="rect">
            <a:avLst/>
          </a:prstGeom>
          <a:noFill/>
          <a:ln>
            <a:noFill/>
          </a:ln>
        </p:spPr>
      </p:pic>
      <p:sp>
        <p:nvSpPr>
          <p:cNvPr id="833" name="Google Shape;833;p48"/>
          <p:cNvSpPr txBox="1"/>
          <p:nvPr/>
        </p:nvSpPr>
        <p:spPr>
          <a:xfrm>
            <a:off x="1174675" y="4836875"/>
            <a:ext cx="7998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-If relative ordering of similar elements does not change, it is stable.</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-It does not use extra space or temporary array (of similar size as in merge sort algorithm) so it is in place.</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-Also called online algorithm.</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7" name="Shape 837"/>
        <p:cNvGrpSpPr/>
        <p:nvPr/>
      </p:nvGrpSpPr>
      <p:grpSpPr>
        <a:xfrm>
          <a:off x="0" y="0"/>
          <a:ext cx="0" cy="0"/>
          <a:chOff x="0" y="0"/>
          <a:chExt cx="0" cy="0"/>
        </a:xfrm>
      </p:grpSpPr>
      <p:sp>
        <p:nvSpPr>
          <p:cNvPr id="838" name="Google Shape;838;p4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p49"/>
          <p:cNvSpPr txBox="1"/>
          <p:nvPr>
            <p:ph type="title"/>
          </p:nvPr>
        </p:nvSpPr>
        <p:spPr>
          <a:xfrm>
            <a:off x="852297" y="502022"/>
            <a:ext cx="7266222" cy="80591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Think!</a:t>
            </a:r>
            <a:endParaRPr sz="3500"/>
          </a:p>
        </p:txBody>
      </p:sp>
      <p:sp>
        <p:nvSpPr>
          <p:cNvPr id="840" name="Google Shape;840;p49"/>
          <p:cNvSpPr txBox="1"/>
          <p:nvPr>
            <p:ph idx="1" type="body"/>
          </p:nvPr>
        </p:nvSpPr>
        <p:spPr>
          <a:xfrm>
            <a:off x="852297" y="1676035"/>
            <a:ext cx="7266222" cy="345435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700"/>
              <a:buChar char="•"/>
            </a:pPr>
            <a:r>
              <a:rPr b="0" i="0" lang="en-US" sz="1700" u="none" strike="noStrike">
                <a:latin typeface="Times New Roman"/>
                <a:ea typeface="Times New Roman"/>
                <a:cs typeface="Times New Roman"/>
                <a:sym typeface="Times New Roman"/>
              </a:rPr>
              <a:t>To illustrate this, we calculate </a:t>
            </a:r>
            <a:r>
              <a:rPr b="0" i="0" lang="en-US" sz="1700" u="none" strike="noStrike">
                <a:latin typeface="ComicSansMS"/>
                <a:ea typeface="ComicSansMS"/>
                <a:cs typeface="ComicSansMS"/>
                <a:sym typeface="ComicSansMS"/>
              </a:rPr>
              <a:t>fac(5) </a:t>
            </a:r>
            <a:r>
              <a:rPr b="0" i="0" lang="en-US" sz="1700" u="none" strike="noStrike">
                <a:latin typeface="Times New Roman"/>
                <a:ea typeface="Times New Roman"/>
                <a:cs typeface="Times New Roman"/>
                <a:sym typeface="Times New Roman"/>
              </a:rPr>
              <a:t>as follows:</a:t>
            </a:r>
            <a:endParaRPr/>
          </a:p>
          <a:p>
            <a:pPr indent="-63500" lvl="0" marL="171450" rtl="0" algn="l">
              <a:lnSpc>
                <a:spcPct val="90000"/>
              </a:lnSpc>
              <a:spcBef>
                <a:spcPts val="750"/>
              </a:spcBef>
              <a:spcAft>
                <a:spcPts val="0"/>
              </a:spcAft>
              <a:buClr>
                <a:schemeClr val="dk1"/>
              </a:buClr>
              <a:buSzPts val="1700"/>
              <a:buNone/>
            </a:pPr>
            <a:r>
              <a:t/>
            </a:r>
            <a:endParaRPr b="0" i="0" sz="1700" u="none" strike="noStrike">
              <a:latin typeface="Times New Roman"/>
              <a:ea typeface="Times New Roman"/>
              <a:cs typeface="Times New Roman"/>
              <a:sym typeface="Times New Roman"/>
            </a:endParaRPr>
          </a:p>
          <a:p>
            <a:pPr indent="-171450" lvl="0" marL="171450" rtl="0" algn="l">
              <a:lnSpc>
                <a:spcPct val="90000"/>
              </a:lnSpc>
              <a:spcBef>
                <a:spcPts val="750"/>
              </a:spcBef>
              <a:spcAft>
                <a:spcPts val="0"/>
              </a:spcAft>
              <a:buClr>
                <a:schemeClr val="dk1"/>
              </a:buClr>
              <a:buSzPts val="1700"/>
              <a:buChar char="•"/>
            </a:pPr>
            <a:r>
              <a:rPr b="0" i="0" lang="en-US" sz="1700" u="none" strike="noStrike">
                <a:latin typeface="ComicSansMS"/>
                <a:ea typeface="ComicSansMS"/>
                <a:cs typeface="ComicSansMS"/>
                <a:sym typeface="ComicSansMS"/>
              </a:rPr>
              <a:t>fac(5) =&gt; getFac(1,1,5) =&gt; getFac(2,2,5) =&gt; getFac(6,3,5) =&gt; getFac(24,4,5) =&gt; getFac(120,5,5) =&gt; 120</a:t>
            </a:r>
            <a:endParaRPr/>
          </a:p>
          <a:p>
            <a:pPr indent="-63500" lvl="0" marL="171450" rtl="0" algn="l">
              <a:lnSpc>
                <a:spcPct val="90000"/>
              </a:lnSpc>
              <a:spcBef>
                <a:spcPts val="750"/>
              </a:spcBef>
              <a:spcAft>
                <a:spcPts val="0"/>
              </a:spcAft>
              <a:buClr>
                <a:schemeClr val="dk1"/>
              </a:buClr>
              <a:buSzPts val="1700"/>
              <a:buNone/>
            </a:pPr>
            <a:r>
              <a:t/>
            </a:r>
            <a:endParaRPr b="0" i="0" sz="1700" u="none" strike="noStrike">
              <a:latin typeface="Times New Roman"/>
              <a:ea typeface="Times New Roman"/>
              <a:cs typeface="Times New Roman"/>
              <a:sym typeface="Times New Roman"/>
            </a:endParaRPr>
          </a:p>
          <a:p>
            <a:pPr indent="-171450" lvl="0" marL="171450" rtl="0" algn="l">
              <a:lnSpc>
                <a:spcPct val="90000"/>
              </a:lnSpc>
              <a:spcBef>
                <a:spcPts val="750"/>
              </a:spcBef>
              <a:spcAft>
                <a:spcPts val="0"/>
              </a:spcAft>
              <a:buClr>
                <a:schemeClr val="dk1"/>
              </a:buClr>
              <a:buSzPts val="1700"/>
              <a:buChar char="•"/>
            </a:pPr>
            <a:r>
              <a:rPr b="0" i="0" lang="en-US" sz="1700" u="none" strike="noStrike">
                <a:latin typeface="Times New Roman"/>
                <a:ea typeface="Times New Roman"/>
                <a:cs typeface="Times New Roman"/>
                <a:sym typeface="Times New Roman"/>
              </a:rPr>
              <a:t>Notice that the stack is not used to store the result term by term as before. Instead, each invocation of </a:t>
            </a:r>
            <a:r>
              <a:rPr b="0" i="0" lang="en-US" sz="1700" u="none" strike="noStrike">
                <a:latin typeface="ComicSansMS"/>
                <a:ea typeface="ComicSansMS"/>
                <a:cs typeface="ComicSansMS"/>
                <a:sym typeface="ComicSansMS"/>
              </a:rPr>
              <a:t>getFac </a:t>
            </a:r>
            <a:r>
              <a:rPr b="0" i="0" lang="en-US" sz="1700" u="none" strike="noStrike">
                <a:latin typeface="Times New Roman"/>
                <a:ea typeface="Times New Roman"/>
                <a:cs typeface="Times New Roman"/>
                <a:sym typeface="Times New Roman"/>
              </a:rPr>
              <a:t>completes and the result is accumulated in parameter </a:t>
            </a:r>
            <a:r>
              <a:rPr b="0" i="0" lang="en-US" sz="1700" u="none" strike="noStrike">
                <a:latin typeface="ComicSansMS"/>
                <a:ea typeface="ComicSansMS"/>
                <a:cs typeface="ComicSansMS"/>
                <a:sym typeface="ComicSansMS"/>
              </a:rPr>
              <a:t>a</a:t>
            </a:r>
            <a:r>
              <a:rPr b="0" i="0" lang="en-US" sz="1700" u="none" strike="noStrike">
                <a:latin typeface="Times New Roman"/>
                <a:ea typeface="Times New Roman"/>
                <a:cs typeface="Times New Roman"/>
                <a:sym typeface="Times New Roman"/>
              </a:rPr>
              <a:t>. Hence, when it terminates the result is just the value of </a:t>
            </a:r>
            <a:r>
              <a:rPr b="0" i="0" lang="en-US" sz="1700" u="none" strike="noStrike">
                <a:latin typeface="ComicSansMS"/>
                <a:ea typeface="ComicSansMS"/>
                <a:cs typeface="ComicSansMS"/>
                <a:sym typeface="ComicSansMS"/>
              </a:rPr>
              <a:t>a</a:t>
            </a:r>
            <a:r>
              <a:rPr b="0" i="0" lang="en-US" sz="1700" u="none" strike="noStrike">
                <a:latin typeface="Times New Roman"/>
                <a:ea typeface="Times New Roman"/>
                <a:cs typeface="Times New Roman"/>
                <a:sym typeface="Times New Roman"/>
              </a:rPr>
              <a:t>.</a:t>
            </a:r>
            <a:endParaRPr sz="1700"/>
          </a:p>
        </p:txBody>
      </p:sp>
      <p:sp>
        <p:nvSpPr>
          <p:cNvPr id="841" name="Google Shape;841;p49"/>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p49"/>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6" name="Shape 846"/>
        <p:cNvGrpSpPr/>
        <p:nvPr/>
      </p:nvGrpSpPr>
      <p:grpSpPr>
        <a:xfrm>
          <a:off x="0" y="0"/>
          <a:ext cx="0" cy="0"/>
          <a:chOff x="0" y="0"/>
          <a:chExt cx="0" cy="0"/>
        </a:xfrm>
      </p:grpSpPr>
      <p:sp>
        <p:nvSpPr>
          <p:cNvPr id="847" name="Google Shape;847;p5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 name="Google Shape;848;p50"/>
          <p:cNvSpPr txBox="1"/>
          <p:nvPr>
            <p:ph type="title"/>
          </p:nvPr>
        </p:nvSpPr>
        <p:spPr>
          <a:xfrm>
            <a:off x="862287" y="499397"/>
            <a:ext cx="4447066" cy="65807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Practice question</a:t>
            </a:r>
            <a:endParaRPr sz="3500"/>
          </a:p>
        </p:txBody>
      </p:sp>
      <p:sp>
        <p:nvSpPr>
          <p:cNvPr id="849" name="Google Shape;849;p50"/>
          <p:cNvSpPr txBox="1"/>
          <p:nvPr>
            <p:ph idx="1" type="body"/>
          </p:nvPr>
        </p:nvSpPr>
        <p:spPr>
          <a:xfrm>
            <a:off x="862287" y="1436305"/>
            <a:ext cx="7656680" cy="440891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700"/>
              <a:buNone/>
            </a:pPr>
            <a:r>
              <a:rPr lang="en-US" sz="1700"/>
              <a:t>Write a function to compute fib(n), a term in the Fibonacci sequence, that is defined recursively as:</a:t>
            </a:r>
            <a:endParaRPr/>
          </a:p>
          <a:p>
            <a:pPr indent="0" lvl="0" marL="0" rtl="0" algn="l">
              <a:lnSpc>
                <a:spcPct val="90000"/>
              </a:lnSpc>
              <a:spcBef>
                <a:spcPts val="750"/>
              </a:spcBef>
              <a:spcAft>
                <a:spcPts val="0"/>
              </a:spcAft>
              <a:buClr>
                <a:schemeClr val="dk1"/>
              </a:buClr>
              <a:buSzPts val="1700"/>
              <a:buNone/>
            </a:pPr>
            <a:r>
              <a:t/>
            </a:r>
            <a:endParaRPr sz="1700"/>
          </a:p>
          <a:p>
            <a:pPr indent="0" lvl="0" marL="0" rtl="0" algn="l">
              <a:lnSpc>
                <a:spcPct val="90000"/>
              </a:lnSpc>
              <a:spcBef>
                <a:spcPts val="750"/>
              </a:spcBef>
              <a:spcAft>
                <a:spcPts val="0"/>
              </a:spcAft>
              <a:buClr>
                <a:schemeClr val="dk1"/>
              </a:buClr>
              <a:buSzPts val="1700"/>
              <a:buNone/>
            </a:pPr>
            <a:r>
              <a:t/>
            </a:r>
            <a:endParaRPr sz="1700"/>
          </a:p>
          <a:p>
            <a:pPr indent="0" lvl="0" marL="0" rtl="0" algn="l">
              <a:lnSpc>
                <a:spcPct val="90000"/>
              </a:lnSpc>
              <a:spcBef>
                <a:spcPts val="750"/>
              </a:spcBef>
              <a:spcAft>
                <a:spcPts val="0"/>
              </a:spcAft>
              <a:buClr>
                <a:schemeClr val="dk1"/>
              </a:buClr>
              <a:buSzPts val="1700"/>
              <a:buNone/>
            </a:pPr>
            <a:r>
              <a:t/>
            </a:r>
            <a:endParaRPr sz="1700"/>
          </a:p>
          <a:p>
            <a:pPr indent="0" lvl="0" marL="0" rtl="0" algn="l">
              <a:lnSpc>
                <a:spcPct val="90000"/>
              </a:lnSpc>
              <a:spcBef>
                <a:spcPts val="750"/>
              </a:spcBef>
              <a:spcAft>
                <a:spcPts val="0"/>
              </a:spcAft>
              <a:buClr>
                <a:schemeClr val="dk1"/>
              </a:buClr>
              <a:buSzPts val="1700"/>
              <a:buNone/>
            </a:pPr>
            <a:r>
              <a:t/>
            </a:r>
            <a:endParaRPr sz="1700"/>
          </a:p>
          <a:p>
            <a:pPr indent="-171450" lvl="0" marL="171450" rtl="0" algn="l">
              <a:lnSpc>
                <a:spcPct val="90000"/>
              </a:lnSpc>
              <a:spcBef>
                <a:spcPts val="750"/>
              </a:spcBef>
              <a:spcAft>
                <a:spcPts val="0"/>
              </a:spcAft>
              <a:buClr>
                <a:schemeClr val="dk1"/>
              </a:buClr>
              <a:buSzPts val="1700"/>
              <a:buChar char="•"/>
            </a:pPr>
            <a:r>
              <a:rPr lang="en-US" sz="1700"/>
              <a:t>Sol:</a:t>
            </a:r>
            <a:endParaRPr/>
          </a:p>
          <a:p>
            <a:pPr indent="-171450" lvl="0" marL="171450" rtl="0" algn="l">
              <a:lnSpc>
                <a:spcPct val="90000"/>
              </a:lnSpc>
              <a:spcBef>
                <a:spcPts val="750"/>
              </a:spcBef>
              <a:spcAft>
                <a:spcPts val="0"/>
              </a:spcAft>
              <a:buClr>
                <a:schemeClr val="dk1"/>
              </a:buClr>
              <a:buSzPts val="1700"/>
              <a:buChar char="•"/>
            </a:pPr>
            <a:r>
              <a:rPr lang="en-US" sz="1700"/>
              <a:t>public int fib(int n) { </a:t>
            </a:r>
            <a:endParaRPr sz="1700"/>
          </a:p>
          <a:p>
            <a:pPr indent="-171450" lvl="0" marL="171450" rtl="0" algn="l">
              <a:lnSpc>
                <a:spcPct val="90000"/>
              </a:lnSpc>
              <a:spcBef>
                <a:spcPts val="750"/>
              </a:spcBef>
              <a:spcAft>
                <a:spcPts val="0"/>
              </a:spcAft>
              <a:buClr>
                <a:schemeClr val="dk1"/>
              </a:buClr>
              <a:buSzPts val="1700"/>
              <a:buChar char="•"/>
            </a:pPr>
            <a:r>
              <a:rPr lang="en-US" sz="1700"/>
              <a:t>	if (n &lt;= 1) {  </a:t>
            </a:r>
            <a:endParaRPr sz="1700"/>
          </a:p>
          <a:p>
            <a:pPr indent="-171450" lvl="0" marL="171450" rtl="0" algn="l">
              <a:lnSpc>
                <a:spcPct val="90000"/>
              </a:lnSpc>
              <a:spcBef>
                <a:spcPts val="750"/>
              </a:spcBef>
              <a:spcAft>
                <a:spcPts val="0"/>
              </a:spcAft>
              <a:buClr>
                <a:schemeClr val="dk1"/>
              </a:buClr>
              <a:buSzPts val="1700"/>
              <a:buChar char="•"/>
            </a:pPr>
            <a:r>
              <a:rPr lang="en-US" sz="1700"/>
              <a:t>		return 1; }</a:t>
            </a:r>
            <a:endParaRPr sz="1700"/>
          </a:p>
          <a:p>
            <a:pPr indent="-171450" lvl="0" marL="171450" rtl="0" algn="l">
              <a:lnSpc>
                <a:spcPct val="90000"/>
              </a:lnSpc>
              <a:spcBef>
                <a:spcPts val="750"/>
              </a:spcBef>
              <a:spcAft>
                <a:spcPts val="0"/>
              </a:spcAft>
              <a:buClr>
                <a:schemeClr val="dk1"/>
              </a:buClr>
              <a:buSzPts val="1700"/>
              <a:buChar char="•"/>
            </a:pPr>
            <a:r>
              <a:rPr lang="en-US" sz="1700"/>
              <a:t>	else { </a:t>
            </a:r>
            <a:endParaRPr sz="1700"/>
          </a:p>
          <a:p>
            <a:pPr indent="-171450" lvl="0" marL="171450" rtl="0" algn="l">
              <a:lnSpc>
                <a:spcPct val="90000"/>
              </a:lnSpc>
              <a:spcBef>
                <a:spcPts val="750"/>
              </a:spcBef>
              <a:spcAft>
                <a:spcPts val="0"/>
              </a:spcAft>
              <a:buClr>
                <a:schemeClr val="dk1"/>
              </a:buClr>
              <a:buSzPts val="1700"/>
              <a:buChar char="•"/>
            </a:pPr>
            <a:r>
              <a:rPr lang="en-US" sz="1700"/>
              <a:t>		return fib(n-1) + fib(n-2);  </a:t>
            </a:r>
            <a:r>
              <a:rPr b="1" lang="en-US" sz="1700"/>
              <a:t> </a:t>
            </a:r>
            <a:endParaRPr sz="1700"/>
          </a:p>
          <a:p>
            <a:pPr indent="-171450" lvl="0" marL="171450" rtl="0" algn="l">
              <a:lnSpc>
                <a:spcPct val="90000"/>
              </a:lnSpc>
              <a:spcBef>
                <a:spcPts val="750"/>
              </a:spcBef>
              <a:spcAft>
                <a:spcPts val="0"/>
              </a:spcAft>
              <a:buClr>
                <a:schemeClr val="dk1"/>
              </a:buClr>
              <a:buSzPts val="1700"/>
              <a:buChar char="•"/>
            </a:pPr>
            <a:r>
              <a:rPr lang="en-US" sz="1700"/>
              <a:t>	}</a:t>
            </a:r>
            <a:endParaRPr sz="1700"/>
          </a:p>
          <a:p>
            <a:pPr indent="-171450" lvl="0" marL="171450" rtl="0" algn="l">
              <a:lnSpc>
                <a:spcPct val="90000"/>
              </a:lnSpc>
              <a:spcBef>
                <a:spcPts val="750"/>
              </a:spcBef>
              <a:spcAft>
                <a:spcPts val="0"/>
              </a:spcAft>
              <a:buClr>
                <a:schemeClr val="dk1"/>
              </a:buClr>
              <a:buSzPts val="1700"/>
              <a:buChar char="•"/>
            </a:pPr>
            <a:r>
              <a:rPr lang="en-US" sz="1700"/>
              <a:t>}</a:t>
            </a:r>
            <a:r>
              <a:rPr b="1" lang="en-US" sz="1700"/>
              <a:t> </a:t>
            </a:r>
            <a:endParaRPr sz="1700"/>
          </a:p>
          <a:p>
            <a:pPr indent="-63500" lvl="0" marL="171450" rtl="0" algn="l">
              <a:lnSpc>
                <a:spcPct val="90000"/>
              </a:lnSpc>
              <a:spcBef>
                <a:spcPts val="750"/>
              </a:spcBef>
              <a:spcAft>
                <a:spcPts val="0"/>
              </a:spcAft>
              <a:buClr>
                <a:schemeClr val="dk1"/>
              </a:buClr>
              <a:buSzPts val="1700"/>
              <a:buNone/>
            </a:pPr>
            <a:r>
              <a:t/>
            </a:r>
            <a:endParaRPr sz="1700"/>
          </a:p>
        </p:txBody>
      </p:sp>
      <p:pic>
        <p:nvPicPr>
          <p:cNvPr id="850" name="Google Shape;850;p50"/>
          <p:cNvPicPr preferRelativeResize="0"/>
          <p:nvPr/>
        </p:nvPicPr>
        <p:blipFill rotWithShape="1">
          <a:blip r:embed="rId3">
            <a:alphaModFix/>
          </a:blip>
          <a:srcRect b="0" l="0" r="0" t="0"/>
          <a:stretch/>
        </p:blipFill>
        <p:spPr>
          <a:xfrm>
            <a:off x="2841670" y="2104124"/>
            <a:ext cx="3460660" cy="979298"/>
          </a:xfrm>
          <a:prstGeom prst="rect">
            <a:avLst/>
          </a:prstGeom>
          <a:noFill/>
          <a:ln>
            <a:noFill/>
          </a:ln>
        </p:spPr>
      </p:pic>
      <p:sp>
        <p:nvSpPr>
          <p:cNvPr id="851" name="Google Shape;851;p50"/>
          <p:cNvSpPr/>
          <p:nvPr/>
        </p:nvSpPr>
        <p:spPr>
          <a:xfrm flipH="1">
            <a:off x="0" y="6406116"/>
            <a:ext cx="9143998" cy="461774"/>
          </a:xfrm>
          <a:prstGeom prst="rect">
            <a:avLst/>
          </a:prstGeom>
          <a:gradFill>
            <a:gsLst>
              <a:gs pos="0">
                <a:srgbClr val="000000"/>
              </a:gs>
              <a:gs pos="100000">
                <a:srgbClr val="2F5496"/>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2" name="Google Shape;852;p50"/>
          <p:cNvSpPr/>
          <p:nvPr/>
        </p:nvSpPr>
        <p:spPr>
          <a:xfrm flipH="1">
            <a:off x="6086475" y="6406115"/>
            <a:ext cx="3057523" cy="464399"/>
          </a:xfrm>
          <a:prstGeom prst="rect">
            <a:avLst/>
          </a:prstGeom>
          <a:gradFill>
            <a:gsLst>
              <a:gs pos="0">
                <a:srgbClr val="000000">
                  <a:alpha val="45490"/>
                </a:srgbClr>
              </a:gs>
              <a:gs pos="19000">
                <a:srgbClr val="000000">
                  <a:alpha val="45490"/>
                </a:srgbClr>
              </a:gs>
              <a:gs pos="99000">
                <a:schemeClr val="accent1"/>
              </a:gs>
              <a:gs pos="100000">
                <a:schemeClr val="accent1"/>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 name="Shape 856"/>
        <p:cNvGrpSpPr/>
        <p:nvPr/>
      </p:nvGrpSpPr>
      <p:grpSpPr>
        <a:xfrm>
          <a:off x="0" y="0"/>
          <a:ext cx="0" cy="0"/>
          <a:chOff x="0" y="0"/>
          <a:chExt cx="0" cy="0"/>
        </a:xfrm>
      </p:grpSpPr>
      <p:sp>
        <p:nvSpPr>
          <p:cNvPr id="857" name="Google Shape;857;p5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p51"/>
          <p:cNvSpPr txBox="1"/>
          <p:nvPr>
            <p:ph type="title"/>
          </p:nvPr>
        </p:nvSpPr>
        <p:spPr>
          <a:xfrm>
            <a:off x="852297" y="502021"/>
            <a:ext cx="7266222" cy="7827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Practice question</a:t>
            </a:r>
            <a:endParaRPr sz="3500"/>
          </a:p>
        </p:txBody>
      </p:sp>
      <p:sp>
        <p:nvSpPr>
          <p:cNvPr id="859" name="Google Shape;859;p51"/>
          <p:cNvSpPr txBox="1"/>
          <p:nvPr>
            <p:ph idx="1" type="body"/>
          </p:nvPr>
        </p:nvSpPr>
        <p:spPr>
          <a:xfrm>
            <a:off x="852296" y="1676035"/>
            <a:ext cx="7712969" cy="345435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700"/>
              <a:buChar char="•"/>
            </a:pPr>
            <a:r>
              <a:rPr lang="en-US" sz="1700"/>
              <a:t>Write a recursive function that computes the sum of the terms in an integer array.</a:t>
            </a:r>
            <a:endParaRPr sz="1700"/>
          </a:p>
          <a:p>
            <a:pPr indent="-171450" lvl="0" marL="171450" rtl="0" algn="l">
              <a:lnSpc>
                <a:spcPct val="90000"/>
              </a:lnSpc>
              <a:spcBef>
                <a:spcPts val="750"/>
              </a:spcBef>
              <a:spcAft>
                <a:spcPts val="0"/>
              </a:spcAft>
              <a:buClr>
                <a:schemeClr val="dk1"/>
              </a:buClr>
              <a:buSzPts val="1700"/>
              <a:buChar char="•"/>
            </a:pPr>
            <a:r>
              <a:rPr b="1" lang="en-US" sz="1700"/>
              <a:t>Answer</a:t>
            </a:r>
            <a:endParaRPr sz="1700"/>
          </a:p>
          <a:p>
            <a:pPr indent="-171450" lvl="0" marL="171450" rtl="0" algn="l">
              <a:lnSpc>
                <a:spcPct val="90000"/>
              </a:lnSpc>
              <a:spcBef>
                <a:spcPts val="750"/>
              </a:spcBef>
              <a:spcAft>
                <a:spcPts val="0"/>
              </a:spcAft>
              <a:buClr>
                <a:schemeClr val="dk1"/>
              </a:buClr>
              <a:buSzPts val="1700"/>
              <a:buChar char="•"/>
            </a:pPr>
            <a:r>
              <a:rPr lang="en-US" sz="1700"/>
              <a:t>public int sum(int[] f, int i) {</a:t>
            </a:r>
            <a:endParaRPr sz="1700"/>
          </a:p>
          <a:p>
            <a:pPr indent="-171450" lvl="0" marL="171450" rtl="0" algn="l">
              <a:lnSpc>
                <a:spcPct val="90000"/>
              </a:lnSpc>
              <a:spcBef>
                <a:spcPts val="750"/>
              </a:spcBef>
              <a:spcAft>
                <a:spcPts val="0"/>
              </a:spcAft>
              <a:buClr>
                <a:schemeClr val="dk1"/>
              </a:buClr>
              <a:buSzPts val="1700"/>
              <a:buChar char="•"/>
            </a:pPr>
            <a:r>
              <a:rPr lang="en-US" sz="1700"/>
              <a:t>	if (i == f.length)</a:t>
            </a:r>
            <a:endParaRPr sz="1700"/>
          </a:p>
          <a:p>
            <a:pPr indent="-171450" lvl="0" marL="171450" rtl="0" algn="l">
              <a:lnSpc>
                <a:spcPct val="90000"/>
              </a:lnSpc>
              <a:spcBef>
                <a:spcPts val="750"/>
              </a:spcBef>
              <a:spcAft>
                <a:spcPts val="0"/>
              </a:spcAft>
              <a:buClr>
                <a:schemeClr val="dk1"/>
              </a:buClr>
              <a:buSzPts val="1700"/>
              <a:buChar char="•"/>
            </a:pPr>
            <a:r>
              <a:rPr lang="en-US" sz="1700"/>
              <a:t>		return 0; </a:t>
            </a:r>
            <a:endParaRPr/>
          </a:p>
          <a:p>
            <a:pPr indent="-171450" lvl="0" marL="171450" rtl="0" algn="l">
              <a:lnSpc>
                <a:spcPct val="90000"/>
              </a:lnSpc>
              <a:spcBef>
                <a:spcPts val="750"/>
              </a:spcBef>
              <a:spcAft>
                <a:spcPts val="0"/>
              </a:spcAft>
              <a:buClr>
                <a:schemeClr val="dk1"/>
              </a:buClr>
              <a:buSzPts val="1700"/>
              <a:buChar char="•"/>
            </a:pPr>
            <a:r>
              <a:rPr lang="en-US" sz="1700"/>
              <a:t>	else {              </a:t>
            </a:r>
            <a:endParaRPr b="1" sz="1700"/>
          </a:p>
          <a:p>
            <a:pPr indent="-171450" lvl="0" marL="171450" rtl="0" algn="l">
              <a:lnSpc>
                <a:spcPct val="90000"/>
              </a:lnSpc>
              <a:spcBef>
                <a:spcPts val="750"/>
              </a:spcBef>
              <a:spcAft>
                <a:spcPts val="0"/>
              </a:spcAft>
              <a:buClr>
                <a:schemeClr val="dk1"/>
              </a:buClr>
              <a:buSzPts val="1700"/>
              <a:buChar char="•"/>
            </a:pPr>
            <a:r>
              <a:rPr lang="en-US" sz="1700"/>
              <a:t>		return f[i] + sum(f,i+1);   </a:t>
            </a:r>
            <a:endParaRPr sz="1700"/>
          </a:p>
          <a:p>
            <a:pPr indent="-171450" lvl="0" marL="171450" rtl="0" algn="l">
              <a:lnSpc>
                <a:spcPct val="90000"/>
              </a:lnSpc>
              <a:spcBef>
                <a:spcPts val="750"/>
              </a:spcBef>
              <a:spcAft>
                <a:spcPts val="0"/>
              </a:spcAft>
              <a:buClr>
                <a:schemeClr val="dk1"/>
              </a:buClr>
              <a:buSzPts val="1700"/>
              <a:buChar char="•"/>
            </a:pPr>
            <a:r>
              <a:rPr lang="en-US" sz="1700"/>
              <a:t>	}</a:t>
            </a:r>
            <a:endParaRPr sz="1700"/>
          </a:p>
          <a:p>
            <a:pPr indent="-171450" lvl="0" marL="171450" rtl="0" algn="l">
              <a:lnSpc>
                <a:spcPct val="90000"/>
              </a:lnSpc>
              <a:spcBef>
                <a:spcPts val="750"/>
              </a:spcBef>
              <a:spcAft>
                <a:spcPts val="0"/>
              </a:spcAft>
              <a:buClr>
                <a:schemeClr val="dk1"/>
              </a:buClr>
              <a:buSzPts val="1700"/>
              <a:buChar char="•"/>
            </a:pPr>
            <a:r>
              <a:rPr lang="en-US" sz="1700"/>
              <a:t>}</a:t>
            </a:r>
            <a:endParaRPr sz="1700"/>
          </a:p>
        </p:txBody>
      </p:sp>
      <p:sp>
        <p:nvSpPr>
          <p:cNvPr id="860" name="Google Shape;860;p51"/>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1" name="Google Shape;861;p51"/>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 name="Shape 865"/>
        <p:cNvGrpSpPr/>
        <p:nvPr/>
      </p:nvGrpSpPr>
      <p:grpSpPr>
        <a:xfrm>
          <a:off x="0" y="0"/>
          <a:ext cx="0" cy="0"/>
          <a:chOff x="0" y="0"/>
          <a:chExt cx="0" cy="0"/>
        </a:xfrm>
      </p:grpSpPr>
      <p:sp>
        <p:nvSpPr>
          <p:cNvPr id="866" name="Google Shape;866;p5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7" name="Google Shape;867;p52"/>
          <p:cNvSpPr txBox="1"/>
          <p:nvPr>
            <p:ph type="title"/>
          </p:nvPr>
        </p:nvSpPr>
        <p:spPr>
          <a:xfrm>
            <a:off x="852297" y="502022"/>
            <a:ext cx="7266222" cy="8637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Practice question</a:t>
            </a:r>
            <a:endParaRPr sz="3500"/>
          </a:p>
        </p:txBody>
      </p:sp>
      <p:sp>
        <p:nvSpPr>
          <p:cNvPr id="868" name="Google Shape;868;p52"/>
          <p:cNvSpPr txBox="1"/>
          <p:nvPr>
            <p:ph idx="1" type="body"/>
          </p:nvPr>
        </p:nvSpPr>
        <p:spPr>
          <a:xfrm>
            <a:off x="852296" y="1676035"/>
            <a:ext cx="7689819" cy="345435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dk1"/>
              </a:buClr>
              <a:buSzPts val="1700"/>
              <a:buChar char="•"/>
            </a:pPr>
            <a:r>
              <a:rPr lang="en-US" sz="1700"/>
              <a:t>Given below is a recursive function called fac that calculates n! Use this function to calculate </a:t>
            </a:r>
            <a:r>
              <a:rPr b="1" lang="en-US" sz="1700"/>
              <a:t>fac(5).</a:t>
            </a:r>
            <a:r>
              <a:rPr lang="en-US" sz="1700"/>
              <a:t> </a:t>
            </a:r>
            <a:endParaRPr sz="1700"/>
          </a:p>
          <a:p>
            <a:pPr indent="-171450" lvl="0" marL="171450" rtl="0" algn="l">
              <a:lnSpc>
                <a:spcPct val="90000"/>
              </a:lnSpc>
              <a:spcBef>
                <a:spcPts val="750"/>
              </a:spcBef>
              <a:spcAft>
                <a:spcPts val="0"/>
              </a:spcAft>
              <a:buClr>
                <a:schemeClr val="dk1"/>
              </a:buClr>
              <a:buSzPts val="1700"/>
              <a:buChar char="•"/>
            </a:pPr>
            <a:r>
              <a:rPr lang="en-US" sz="1700"/>
              <a:t>static int fac(int n){</a:t>
            </a:r>
            <a:endParaRPr sz="1700"/>
          </a:p>
          <a:p>
            <a:pPr indent="-171450" lvl="0" marL="171450" rtl="0" algn="l">
              <a:lnSpc>
                <a:spcPct val="90000"/>
              </a:lnSpc>
              <a:spcBef>
                <a:spcPts val="750"/>
              </a:spcBef>
              <a:spcAft>
                <a:spcPts val="0"/>
              </a:spcAft>
              <a:buClr>
                <a:schemeClr val="dk1"/>
              </a:buClr>
              <a:buSzPts val="1700"/>
              <a:buChar char="•"/>
            </a:pPr>
            <a:r>
              <a:rPr lang="en-US" sz="1700"/>
              <a:t>   if(n == 0) return 1;</a:t>
            </a:r>
            <a:endParaRPr sz="1700"/>
          </a:p>
          <a:p>
            <a:pPr indent="-171450" lvl="0" marL="171450" rtl="0" algn="l">
              <a:lnSpc>
                <a:spcPct val="90000"/>
              </a:lnSpc>
              <a:spcBef>
                <a:spcPts val="750"/>
              </a:spcBef>
              <a:spcAft>
                <a:spcPts val="0"/>
              </a:spcAft>
              <a:buClr>
                <a:schemeClr val="dk1"/>
              </a:buClr>
              <a:buSzPts val="1700"/>
              <a:buChar char="•"/>
            </a:pPr>
            <a:r>
              <a:rPr lang="en-US" sz="1700"/>
              <a:t>  else return n * fac(n-1);</a:t>
            </a:r>
            <a:endParaRPr sz="1700"/>
          </a:p>
          <a:p>
            <a:pPr indent="-171450" lvl="0" marL="171450" rtl="0" algn="l">
              <a:lnSpc>
                <a:spcPct val="90000"/>
              </a:lnSpc>
              <a:spcBef>
                <a:spcPts val="750"/>
              </a:spcBef>
              <a:spcAft>
                <a:spcPts val="0"/>
              </a:spcAft>
              <a:buClr>
                <a:schemeClr val="dk1"/>
              </a:buClr>
              <a:buSzPts val="1700"/>
              <a:buChar char="•"/>
            </a:pPr>
            <a:r>
              <a:rPr lang="en-US" sz="1700"/>
              <a:t>      }</a:t>
            </a:r>
            <a:endParaRPr sz="1700"/>
          </a:p>
          <a:p>
            <a:pPr indent="-171450" lvl="0" marL="171450" rtl="0" algn="l">
              <a:lnSpc>
                <a:spcPct val="90000"/>
              </a:lnSpc>
              <a:spcBef>
                <a:spcPts val="750"/>
              </a:spcBef>
              <a:spcAft>
                <a:spcPts val="0"/>
              </a:spcAft>
              <a:buClr>
                <a:schemeClr val="dk1"/>
              </a:buClr>
              <a:buSzPts val="1700"/>
              <a:buChar char="•"/>
            </a:pPr>
            <a:r>
              <a:rPr b="1" lang="en-US" sz="1700"/>
              <a:t>Answer</a:t>
            </a:r>
            <a:endParaRPr sz="1700"/>
          </a:p>
          <a:p>
            <a:pPr indent="-171450" lvl="0" marL="171450" rtl="0" algn="l">
              <a:lnSpc>
                <a:spcPct val="90000"/>
              </a:lnSpc>
              <a:spcBef>
                <a:spcPts val="750"/>
              </a:spcBef>
              <a:spcAft>
                <a:spcPts val="0"/>
              </a:spcAft>
              <a:buClr>
                <a:schemeClr val="dk1"/>
              </a:buClr>
              <a:buSzPts val="1700"/>
              <a:buChar char="•"/>
            </a:pPr>
            <a:r>
              <a:rPr lang="en-US" sz="1700"/>
              <a:t>Fac(5) = 5*fac(4) = 5*4*fac(4)=5*4*2*fac(2) = … = 120 </a:t>
            </a:r>
            <a:endParaRPr sz="1700"/>
          </a:p>
        </p:txBody>
      </p:sp>
      <p:sp>
        <p:nvSpPr>
          <p:cNvPr id="869" name="Google Shape;869;p52"/>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0" name="Google Shape;870;p52"/>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4" name="Shape 874"/>
        <p:cNvGrpSpPr/>
        <p:nvPr/>
      </p:nvGrpSpPr>
      <p:grpSpPr>
        <a:xfrm>
          <a:off x="0" y="0"/>
          <a:ext cx="0" cy="0"/>
          <a:chOff x="0" y="0"/>
          <a:chExt cx="0" cy="0"/>
        </a:xfrm>
      </p:grpSpPr>
      <p:sp>
        <p:nvSpPr>
          <p:cNvPr id="875" name="Google Shape;875;p5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6" name="Google Shape;876;p53"/>
          <p:cNvSpPr txBox="1"/>
          <p:nvPr>
            <p:ph idx="4294967295" type="title"/>
          </p:nvPr>
        </p:nvSpPr>
        <p:spPr>
          <a:xfrm>
            <a:off x="852297" y="502021"/>
            <a:ext cx="7266222" cy="16429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Self Study</a:t>
            </a:r>
            <a:br>
              <a:rPr lang="en-US" sz="3600"/>
            </a:br>
            <a:endParaRPr sz="3500">
              <a:solidFill>
                <a:schemeClr val="dk1"/>
              </a:solidFill>
              <a:latin typeface="Calibri"/>
              <a:ea typeface="Calibri"/>
              <a:cs typeface="Calibri"/>
              <a:sym typeface="Calibri"/>
            </a:endParaRPr>
          </a:p>
        </p:txBody>
      </p:sp>
      <p:sp>
        <p:nvSpPr>
          <p:cNvPr id="877" name="Google Shape;877;p53"/>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p53"/>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2" name="Shape 882"/>
        <p:cNvGrpSpPr/>
        <p:nvPr/>
      </p:nvGrpSpPr>
      <p:grpSpPr>
        <a:xfrm>
          <a:off x="0" y="0"/>
          <a:ext cx="0" cy="0"/>
          <a:chOff x="0" y="0"/>
          <a:chExt cx="0" cy="0"/>
        </a:xfrm>
      </p:grpSpPr>
      <p:sp>
        <p:nvSpPr>
          <p:cNvPr id="883" name="Google Shape;883;p5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4" name="Google Shape;884;p54"/>
          <p:cNvSpPr txBox="1"/>
          <p:nvPr>
            <p:ph idx="4294967295" type="title"/>
          </p:nvPr>
        </p:nvSpPr>
        <p:spPr>
          <a:xfrm>
            <a:off x="852297" y="502021"/>
            <a:ext cx="7266222" cy="11647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Binary Search</a:t>
            </a:r>
            <a:br>
              <a:rPr lang="en-US" sz="3600"/>
            </a:br>
            <a:endParaRPr sz="3500">
              <a:solidFill>
                <a:schemeClr val="dk1"/>
              </a:solidFill>
              <a:latin typeface="Calibri"/>
              <a:ea typeface="Calibri"/>
              <a:cs typeface="Calibri"/>
              <a:sym typeface="Calibri"/>
            </a:endParaRPr>
          </a:p>
        </p:txBody>
      </p:sp>
      <p:sp>
        <p:nvSpPr>
          <p:cNvPr id="885" name="Google Shape;885;p54"/>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6" name="Google Shape;886;p54"/>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7" name="Google Shape;887;p54"/>
          <p:cNvSpPr txBox="1"/>
          <p:nvPr/>
        </p:nvSpPr>
        <p:spPr>
          <a:xfrm>
            <a:off x="976503" y="1542568"/>
            <a:ext cx="7315200" cy="41148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Any problem that can be solved recursively can also be solved iteratively (using a loop)</a:t>
            </a:r>
            <a:endParaRPr b="0" i="0" sz="1400" u="none" cap="none" strike="noStrike">
              <a:solidFill>
                <a:srgbClr val="000000"/>
              </a:solidFill>
              <a:latin typeface="Arial"/>
              <a:ea typeface="Arial"/>
              <a:cs typeface="Arial"/>
              <a:sym typeface="Arial"/>
            </a:endParaRPr>
          </a:p>
          <a:p>
            <a:pPr indent="-171450" lvl="0" marL="171450" marR="0" rtl="0" algn="l">
              <a:lnSpc>
                <a:spcPct val="90000"/>
              </a:lnSpc>
              <a:spcBef>
                <a:spcPts val="75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Let us look at Binary Search both recursively &amp; Iteratively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1" name="Shape 891"/>
        <p:cNvGrpSpPr/>
        <p:nvPr/>
      </p:nvGrpSpPr>
      <p:grpSpPr>
        <a:xfrm>
          <a:off x="0" y="0"/>
          <a:ext cx="0" cy="0"/>
          <a:chOff x="0" y="0"/>
          <a:chExt cx="0" cy="0"/>
        </a:xfrm>
      </p:grpSpPr>
      <p:sp>
        <p:nvSpPr>
          <p:cNvPr id="892" name="Google Shape;892;p5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3" name="Google Shape;893;p55"/>
          <p:cNvSpPr txBox="1"/>
          <p:nvPr>
            <p:ph idx="4294967295" type="title"/>
          </p:nvPr>
        </p:nvSpPr>
        <p:spPr>
          <a:xfrm>
            <a:off x="852297" y="502021"/>
            <a:ext cx="7266222" cy="11647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Iterative Solution</a:t>
            </a:r>
            <a:br>
              <a:rPr lang="en-US" sz="3600"/>
            </a:br>
            <a:endParaRPr sz="3500">
              <a:solidFill>
                <a:schemeClr val="dk1"/>
              </a:solidFill>
              <a:latin typeface="Calibri"/>
              <a:ea typeface="Calibri"/>
              <a:cs typeface="Calibri"/>
              <a:sym typeface="Calibri"/>
            </a:endParaRPr>
          </a:p>
        </p:txBody>
      </p:sp>
      <p:sp>
        <p:nvSpPr>
          <p:cNvPr id="894" name="Google Shape;894;p55"/>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5" name="Google Shape;895;p55"/>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6" name="Google Shape;896;p55"/>
          <p:cNvSpPr txBox="1"/>
          <p:nvPr/>
        </p:nvSpPr>
        <p:spPr>
          <a:xfrm>
            <a:off x="1028700" y="1667304"/>
            <a:ext cx="7315200" cy="5297715"/>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Given a sorted array of integers and some integer x, write code to determine if x is an element of the array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75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171450" lvl="0" marL="171450" marR="0" rtl="0" algn="l">
              <a:lnSpc>
                <a:spcPct val="90000"/>
              </a:lnSpc>
              <a:spcBef>
                <a:spcPts val="75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The strategy is to repeatedly start with the middle element and continuously halve the size of the search space until it reaches a segment of size 1. The value in this segment is the outcome of the search.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0" name="Shape 900"/>
        <p:cNvGrpSpPr/>
        <p:nvPr/>
      </p:nvGrpSpPr>
      <p:grpSpPr>
        <a:xfrm>
          <a:off x="0" y="0"/>
          <a:ext cx="0" cy="0"/>
          <a:chOff x="0" y="0"/>
          <a:chExt cx="0" cy="0"/>
        </a:xfrm>
      </p:grpSpPr>
      <p:sp>
        <p:nvSpPr>
          <p:cNvPr id="901" name="Google Shape;901;p56"/>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2" name="Google Shape;902;p56"/>
          <p:cNvSpPr txBox="1"/>
          <p:nvPr>
            <p:ph idx="4294967295" type="title"/>
          </p:nvPr>
        </p:nvSpPr>
        <p:spPr>
          <a:xfrm>
            <a:off x="852297" y="502021"/>
            <a:ext cx="7266222" cy="11647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Iterative Solution</a:t>
            </a:r>
            <a:br>
              <a:rPr lang="en-US" sz="3600"/>
            </a:br>
            <a:endParaRPr sz="3500">
              <a:solidFill>
                <a:schemeClr val="dk1"/>
              </a:solidFill>
              <a:latin typeface="Calibri"/>
              <a:ea typeface="Calibri"/>
              <a:cs typeface="Calibri"/>
              <a:sym typeface="Calibri"/>
            </a:endParaRPr>
          </a:p>
        </p:txBody>
      </p:sp>
      <p:sp>
        <p:nvSpPr>
          <p:cNvPr id="903" name="Google Shape;903;p56"/>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4" name="Google Shape;904;p56"/>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5" name="Google Shape;905;p56"/>
          <p:cNvSpPr txBox="1"/>
          <p:nvPr/>
        </p:nvSpPr>
        <p:spPr>
          <a:xfrm>
            <a:off x="1028700" y="1667304"/>
            <a:ext cx="7315200" cy="456775"/>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An invariant diagram to describe this strategy is:</a:t>
            </a:r>
            <a:endParaRPr b="0" i="0" sz="1400" u="none" cap="none" strike="noStrike">
              <a:solidFill>
                <a:srgbClr val="000000"/>
              </a:solidFill>
              <a:latin typeface="Arial"/>
              <a:ea typeface="Arial"/>
              <a:cs typeface="Arial"/>
              <a:sym typeface="Arial"/>
            </a:endParaRPr>
          </a:p>
        </p:txBody>
      </p:sp>
      <p:pic>
        <p:nvPicPr>
          <p:cNvPr id="906" name="Google Shape;906;p56"/>
          <p:cNvPicPr preferRelativeResize="0"/>
          <p:nvPr/>
        </p:nvPicPr>
        <p:blipFill rotWithShape="1">
          <a:blip r:embed="rId3">
            <a:alphaModFix/>
          </a:blip>
          <a:srcRect b="0" l="0" r="0" t="0"/>
          <a:stretch/>
        </p:blipFill>
        <p:spPr>
          <a:xfrm>
            <a:off x="661583" y="2596264"/>
            <a:ext cx="7820833" cy="244194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p5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2" name="Google Shape;912;p57"/>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3" name="Google Shape;913;p57"/>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4" name="Google Shape;914;p57"/>
          <p:cNvSpPr/>
          <p:nvPr/>
        </p:nvSpPr>
        <p:spPr>
          <a:xfrm>
            <a:off x="852297" y="1420875"/>
            <a:ext cx="756285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This solution describes the binary search in terms of a loop construct. A static function that defines its implementation is given below.</a:t>
            </a:r>
            <a:endParaRPr b="0" i="0" sz="1800" u="none" cap="none" strike="noStrike">
              <a:solidFill>
                <a:srgbClr val="000000"/>
              </a:solidFill>
              <a:latin typeface="Calibri"/>
              <a:ea typeface="Calibri"/>
              <a:cs typeface="Calibri"/>
              <a:sym typeface="Calibri"/>
            </a:endParaRPr>
          </a:p>
        </p:txBody>
      </p:sp>
      <p:sp>
        <p:nvSpPr>
          <p:cNvPr id="915" name="Google Shape;915;p57"/>
          <p:cNvSpPr txBox="1"/>
          <p:nvPr/>
        </p:nvSpPr>
        <p:spPr>
          <a:xfrm>
            <a:off x="976122" y="2363186"/>
            <a:ext cx="7315200" cy="369728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static boolean binSearch(int f[],int x){</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int j = 0;</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int k = f.length;</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while(j + 1 != k){</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int i = (j + k)/2;</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if( x &gt;= f[i])</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j = i;</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else</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k = i;</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return(f[j]==x);</a:t>
            </a:r>
            <a:endParaRPr b="0" i="0" sz="17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	}</a:t>
            </a:r>
            <a:endParaRPr b="0" i="0" sz="1700" u="none" cap="none" strike="noStrike">
              <a:solidFill>
                <a:srgbClr val="000000"/>
              </a:solidFill>
              <a:latin typeface="Calibri"/>
              <a:ea typeface="Calibri"/>
              <a:cs typeface="Calibri"/>
              <a:sym typeface="Calibri"/>
            </a:endParaRPr>
          </a:p>
        </p:txBody>
      </p:sp>
      <p:sp>
        <p:nvSpPr>
          <p:cNvPr id="916" name="Google Shape;916;p57"/>
          <p:cNvSpPr txBox="1"/>
          <p:nvPr/>
        </p:nvSpPr>
        <p:spPr>
          <a:xfrm>
            <a:off x="852297" y="502022"/>
            <a:ext cx="7266222" cy="1072136"/>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600"/>
              <a:buFont typeface="Calibri"/>
              <a:buNone/>
            </a:pPr>
            <a:r>
              <a:rPr b="0" i="0" lang="en-US" sz="3600" u="none" cap="none" strike="noStrike">
                <a:solidFill>
                  <a:srgbClr val="000000"/>
                </a:solidFill>
                <a:latin typeface="Calibri"/>
                <a:ea typeface="Calibri"/>
                <a:cs typeface="Calibri"/>
                <a:sym typeface="Calibri"/>
              </a:rPr>
              <a:t>Iterative Solution</a:t>
            </a:r>
            <a:br>
              <a:rPr b="0" i="0" lang="en-US" sz="3600" u="none" cap="none" strike="noStrike">
                <a:solidFill>
                  <a:srgbClr val="000000"/>
                </a:solidFill>
                <a:latin typeface="Calibri"/>
                <a:ea typeface="Calibri"/>
                <a:cs typeface="Calibri"/>
                <a:sym typeface="Calibri"/>
              </a:rPr>
            </a:br>
            <a:endParaRPr b="0" i="0" sz="35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g2bc75f20c8d_0_46"/>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g2bc75f20c8d_0_46"/>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g2bc75f20c8d_0_4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37" name="Google Shape;237;g2bc75f20c8d_0_46"/>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a:t>
            </a:r>
            <a:endParaRPr/>
          </a:p>
          <a:p>
            <a:pPr indent="0" lvl="0" marL="0" rtl="0" algn="l">
              <a:spcBef>
                <a:spcPts val="0"/>
              </a:spcBef>
              <a:spcAft>
                <a:spcPts val="0"/>
              </a:spcAft>
              <a:buNone/>
            </a:pPr>
            <a:r>
              <a:t/>
            </a:r>
            <a:endParaRPr/>
          </a:p>
        </p:txBody>
      </p:sp>
      <p:sp>
        <p:nvSpPr>
          <p:cNvPr id="238" name="Google Shape;238;g2bc75f20c8d_0_46"/>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US"/>
              <a:t>Bubbles ort can work from either the first item moving larger items towards the back of the list, or from the back moving smaller items towards the front</a:t>
            </a:r>
            <a:endParaRPr/>
          </a:p>
          <a:p>
            <a:pPr indent="-342900" lvl="0" marL="457200" rtl="0" algn="l">
              <a:spcBef>
                <a:spcPts val="0"/>
              </a:spcBef>
              <a:spcAft>
                <a:spcPts val="0"/>
              </a:spcAft>
              <a:buSzPts val="1800"/>
              <a:buChar char="•"/>
            </a:pPr>
            <a:r>
              <a:rPr lang="en-US"/>
              <a:t>Performance can be improved by modifying it to a Bi-directional bubble sort</a:t>
            </a:r>
            <a:endParaRPr/>
          </a:p>
          <a:p>
            <a:pPr indent="-342900" lvl="0" marL="457200" rtl="0" algn="l">
              <a:spcBef>
                <a:spcPts val="0"/>
              </a:spcBef>
              <a:spcAft>
                <a:spcPts val="0"/>
              </a:spcAft>
              <a:buSzPts val="1800"/>
              <a:buChar char="•"/>
            </a:pPr>
            <a:r>
              <a:rPr lang="en-US"/>
              <a:t>(that is, one pass from front to back, and the next from back to front)</a:t>
            </a:r>
            <a:endParaRPr/>
          </a:p>
          <a:p>
            <a:pPr indent="0" lvl="0" marL="457200" rtl="0" algn="l">
              <a:spcBef>
                <a:spcPts val="75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0" name="Shape 920"/>
        <p:cNvGrpSpPr/>
        <p:nvPr/>
      </p:nvGrpSpPr>
      <p:grpSpPr>
        <a:xfrm>
          <a:off x="0" y="0"/>
          <a:ext cx="0" cy="0"/>
          <a:chOff x="0" y="0"/>
          <a:chExt cx="0" cy="0"/>
        </a:xfrm>
      </p:grpSpPr>
      <p:sp>
        <p:nvSpPr>
          <p:cNvPr id="921" name="Google Shape;921;p5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2" name="Google Shape;922;p58"/>
          <p:cNvSpPr txBox="1"/>
          <p:nvPr>
            <p:ph idx="4294967295" type="title"/>
          </p:nvPr>
        </p:nvSpPr>
        <p:spPr>
          <a:xfrm>
            <a:off x="852297" y="502021"/>
            <a:ext cx="7266222" cy="11647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Binary Searching</a:t>
            </a:r>
            <a:br>
              <a:rPr lang="en-US" sz="3600"/>
            </a:br>
            <a:endParaRPr sz="3500">
              <a:solidFill>
                <a:schemeClr val="dk1"/>
              </a:solidFill>
              <a:latin typeface="Calibri"/>
              <a:ea typeface="Calibri"/>
              <a:cs typeface="Calibri"/>
              <a:sym typeface="Calibri"/>
            </a:endParaRPr>
          </a:p>
        </p:txBody>
      </p:sp>
      <p:sp>
        <p:nvSpPr>
          <p:cNvPr id="923" name="Google Shape;923;p58"/>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4" name="Google Shape;924;p58"/>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5" name="Google Shape;925;p58"/>
          <p:cNvSpPr txBox="1"/>
          <p:nvPr/>
        </p:nvSpPr>
        <p:spPr>
          <a:xfrm>
            <a:off x="1028700" y="1552575"/>
            <a:ext cx="7315200" cy="4114800"/>
          </a:xfrm>
          <a:prstGeom prst="rect">
            <a:avLst/>
          </a:prstGeom>
          <a:noFill/>
          <a:ln>
            <a:noFill/>
          </a:ln>
        </p:spPr>
        <p:txBody>
          <a:bodyPr anchorCtr="0" anchor="t" bIns="45700" lIns="91425" spcFirstLastPara="1" rIns="91425" wrap="square" tIns="45700">
            <a:noAutofit/>
          </a:bodyPr>
          <a:lstStyle/>
          <a:p>
            <a:pPr indent="-171450" lvl="0" marL="171450" marR="0" rtl="0" algn="just">
              <a:lnSpc>
                <a:spcPct val="90000"/>
              </a:lnSpc>
              <a:spcBef>
                <a:spcPts val="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This is an iterative solution that uses a while loop to control the search. </a:t>
            </a:r>
            <a:endParaRPr b="0" i="0" sz="1400" u="none" cap="none" strike="noStrike">
              <a:solidFill>
                <a:srgbClr val="000000"/>
              </a:solidFill>
              <a:latin typeface="Arial"/>
              <a:ea typeface="Arial"/>
              <a:cs typeface="Arial"/>
              <a:sym typeface="Arial"/>
            </a:endParaRPr>
          </a:p>
          <a:p>
            <a:pPr indent="-171450" lvl="0" marL="171450" marR="0" rtl="0" algn="just">
              <a:lnSpc>
                <a:spcPct val="90000"/>
              </a:lnSpc>
              <a:spcBef>
                <a:spcPts val="75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We can also write a recursive solution by passing the lower and upper bounds to the search function as arguments.</a:t>
            </a:r>
            <a:endParaRPr b="0" i="0" sz="1400" u="none" cap="none" strike="noStrike">
              <a:solidFill>
                <a:srgbClr val="000000"/>
              </a:solidFill>
              <a:latin typeface="Arial"/>
              <a:ea typeface="Arial"/>
              <a:cs typeface="Arial"/>
              <a:sym typeface="Arial"/>
            </a:endParaRPr>
          </a:p>
          <a:p>
            <a:pPr indent="-171450" lvl="0" marL="171450" marR="0" rtl="0" algn="just">
              <a:lnSpc>
                <a:spcPct val="90000"/>
              </a:lnSpc>
              <a:spcBef>
                <a:spcPts val="75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Like the iterative solution above, the recursion terminates when a segment of size 1 is isolated. For all segments of size larger than 1 the middle term is compared with x and the appropriate new segment is searched.</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9" name="Shape 929"/>
        <p:cNvGrpSpPr/>
        <p:nvPr/>
      </p:nvGrpSpPr>
      <p:grpSpPr>
        <a:xfrm>
          <a:off x="0" y="0"/>
          <a:ext cx="0" cy="0"/>
          <a:chOff x="0" y="0"/>
          <a:chExt cx="0" cy="0"/>
        </a:xfrm>
      </p:grpSpPr>
      <p:sp>
        <p:nvSpPr>
          <p:cNvPr id="930" name="Google Shape;930;p5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1" name="Google Shape;931;p59"/>
          <p:cNvSpPr txBox="1"/>
          <p:nvPr>
            <p:ph type="title"/>
          </p:nvPr>
        </p:nvSpPr>
        <p:spPr>
          <a:xfrm>
            <a:off x="852297" y="502022"/>
            <a:ext cx="7266222" cy="84064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US" sz="3500"/>
              <a:t>Recursive Binary Search</a:t>
            </a:r>
            <a:endParaRPr/>
          </a:p>
        </p:txBody>
      </p:sp>
      <p:sp>
        <p:nvSpPr>
          <p:cNvPr id="932" name="Google Shape;932;p59"/>
          <p:cNvSpPr txBox="1"/>
          <p:nvPr>
            <p:ph idx="1" type="body"/>
          </p:nvPr>
        </p:nvSpPr>
        <p:spPr>
          <a:xfrm>
            <a:off x="852297" y="1701821"/>
            <a:ext cx="7266222" cy="345435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00"/>
              <a:buNone/>
            </a:pPr>
            <a:r>
              <a:rPr lang="en-US" sz="1700"/>
              <a:t>boolean binarySearch(int f[], int lb, int ub, int x){</a:t>
            </a:r>
            <a:endParaRPr sz="1700"/>
          </a:p>
          <a:p>
            <a:pPr indent="0" lvl="0" marL="0" rtl="0" algn="l">
              <a:lnSpc>
                <a:spcPct val="90000"/>
              </a:lnSpc>
              <a:spcBef>
                <a:spcPts val="750"/>
              </a:spcBef>
              <a:spcAft>
                <a:spcPts val="0"/>
              </a:spcAft>
              <a:buClr>
                <a:schemeClr val="dk1"/>
              </a:buClr>
              <a:buSzPts val="1700"/>
              <a:buNone/>
            </a:pPr>
            <a:r>
              <a:rPr lang="en-US" sz="1700"/>
              <a:t>	if(lb+1 == ub) return (f[lb] == x);</a:t>
            </a:r>
            <a:endParaRPr sz="1700"/>
          </a:p>
          <a:p>
            <a:pPr indent="0" lvl="0" marL="0" rtl="0" algn="l">
              <a:lnSpc>
                <a:spcPct val="90000"/>
              </a:lnSpc>
              <a:spcBef>
                <a:spcPts val="750"/>
              </a:spcBef>
              <a:spcAft>
                <a:spcPts val="0"/>
              </a:spcAft>
              <a:buClr>
                <a:schemeClr val="dk1"/>
              </a:buClr>
              <a:buSzPts val="1700"/>
              <a:buNone/>
            </a:pPr>
            <a:r>
              <a:rPr lang="en-US" sz="1700"/>
              <a:t>	else{</a:t>
            </a:r>
            <a:endParaRPr sz="1700"/>
          </a:p>
          <a:p>
            <a:pPr indent="0" lvl="0" marL="0" rtl="0" algn="l">
              <a:lnSpc>
                <a:spcPct val="90000"/>
              </a:lnSpc>
              <a:spcBef>
                <a:spcPts val="750"/>
              </a:spcBef>
              <a:spcAft>
                <a:spcPts val="0"/>
              </a:spcAft>
              <a:buClr>
                <a:schemeClr val="dk1"/>
              </a:buClr>
              <a:buSzPts val="1700"/>
              <a:buNone/>
            </a:pPr>
            <a:r>
              <a:rPr lang="en-US" sz="1700"/>
              <a:t>		int mid = (lb+ub)/2;</a:t>
            </a:r>
            <a:endParaRPr sz="1700"/>
          </a:p>
          <a:p>
            <a:pPr indent="0" lvl="0" marL="0" rtl="0" algn="l">
              <a:lnSpc>
                <a:spcPct val="90000"/>
              </a:lnSpc>
              <a:spcBef>
                <a:spcPts val="750"/>
              </a:spcBef>
              <a:spcAft>
                <a:spcPts val="0"/>
              </a:spcAft>
              <a:buClr>
                <a:schemeClr val="dk1"/>
              </a:buClr>
              <a:buSzPts val="1700"/>
              <a:buNone/>
            </a:pPr>
            <a:r>
              <a:rPr lang="en-US" sz="1700"/>
              <a:t>		if(x &gt;= f[mid])</a:t>
            </a:r>
            <a:endParaRPr sz="1700"/>
          </a:p>
          <a:p>
            <a:pPr indent="0" lvl="0" marL="0" rtl="0" algn="l">
              <a:lnSpc>
                <a:spcPct val="90000"/>
              </a:lnSpc>
              <a:spcBef>
                <a:spcPts val="750"/>
              </a:spcBef>
              <a:spcAft>
                <a:spcPts val="0"/>
              </a:spcAft>
              <a:buClr>
                <a:schemeClr val="dk1"/>
              </a:buClr>
              <a:buSzPts val="1700"/>
              <a:buNone/>
            </a:pPr>
            <a:r>
              <a:rPr lang="en-US" sz="1700"/>
              <a:t>			return binarySearch(f,mid,ub,x);</a:t>
            </a:r>
            <a:endParaRPr sz="1700"/>
          </a:p>
          <a:p>
            <a:pPr indent="0" lvl="0" marL="0" rtl="0" algn="l">
              <a:lnSpc>
                <a:spcPct val="90000"/>
              </a:lnSpc>
              <a:spcBef>
                <a:spcPts val="750"/>
              </a:spcBef>
              <a:spcAft>
                <a:spcPts val="0"/>
              </a:spcAft>
              <a:buClr>
                <a:schemeClr val="dk1"/>
              </a:buClr>
              <a:buSzPts val="1700"/>
              <a:buNone/>
            </a:pPr>
            <a:r>
              <a:rPr lang="en-US" sz="1700"/>
              <a:t>		else</a:t>
            </a:r>
            <a:endParaRPr sz="1700"/>
          </a:p>
          <a:p>
            <a:pPr indent="0" lvl="0" marL="0" rtl="0" algn="l">
              <a:lnSpc>
                <a:spcPct val="90000"/>
              </a:lnSpc>
              <a:spcBef>
                <a:spcPts val="750"/>
              </a:spcBef>
              <a:spcAft>
                <a:spcPts val="0"/>
              </a:spcAft>
              <a:buClr>
                <a:schemeClr val="dk1"/>
              </a:buClr>
              <a:buSzPts val="1700"/>
              <a:buNone/>
            </a:pPr>
            <a:r>
              <a:rPr lang="en-US" sz="1700"/>
              <a:t>			return binarySearch(f,lb,mid,x);</a:t>
            </a:r>
            <a:endParaRPr sz="1700"/>
          </a:p>
          <a:p>
            <a:pPr indent="0" lvl="0" marL="0" rtl="0" algn="l">
              <a:lnSpc>
                <a:spcPct val="90000"/>
              </a:lnSpc>
              <a:spcBef>
                <a:spcPts val="750"/>
              </a:spcBef>
              <a:spcAft>
                <a:spcPts val="0"/>
              </a:spcAft>
              <a:buClr>
                <a:schemeClr val="dk1"/>
              </a:buClr>
              <a:buSzPts val="1700"/>
              <a:buNone/>
            </a:pPr>
            <a:r>
              <a:rPr lang="en-US" sz="1700"/>
              <a:t>	}</a:t>
            </a:r>
            <a:endParaRPr sz="1700"/>
          </a:p>
          <a:p>
            <a:pPr indent="0" lvl="0" marL="0" rtl="0" algn="l">
              <a:lnSpc>
                <a:spcPct val="90000"/>
              </a:lnSpc>
              <a:spcBef>
                <a:spcPts val="750"/>
              </a:spcBef>
              <a:spcAft>
                <a:spcPts val="0"/>
              </a:spcAft>
              <a:buClr>
                <a:schemeClr val="dk1"/>
              </a:buClr>
              <a:buSzPts val="1700"/>
              <a:buNone/>
            </a:pPr>
            <a:r>
              <a:rPr lang="en-US" sz="1700"/>
              <a:t>}</a:t>
            </a:r>
            <a:endParaRPr sz="1700"/>
          </a:p>
        </p:txBody>
      </p:sp>
      <p:sp>
        <p:nvSpPr>
          <p:cNvPr id="933" name="Google Shape;933;p59"/>
          <p:cNvSpPr/>
          <p:nvPr/>
        </p:nvSpPr>
        <p:spPr>
          <a:xfrm flipH="1" rot="10800000">
            <a:off x="0" y="6400799"/>
            <a:ext cx="9144000" cy="456773"/>
          </a:xfrm>
          <a:prstGeom prst="rect">
            <a:avLst/>
          </a:prstGeom>
          <a:gradFill>
            <a:gsLst>
              <a:gs pos="0">
                <a:schemeClr val="accent1"/>
              </a:gs>
              <a:gs pos="78000">
                <a:srgbClr val="000000"/>
              </a:gs>
              <a:gs pos="100000">
                <a:srgbClr val="000000"/>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4" name="Google Shape;934;p59"/>
          <p:cNvSpPr/>
          <p:nvPr/>
        </p:nvSpPr>
        <p:spPr>
          <a:xfrm flipH="1">
            <a:off x="3028950" y="6400799"/>
            <a:ext cx="6115048" cy="456772"/>
          </a:xfrm>
          <a:prstGeom prst="rect">
            <a:avLst/>
          </a:prstGeom>
          <a:gradFill>
            <a:gsLst>
              <a:gs pos="0">
                <a:srgbClr val="000000">
                  <a:alpha val="62352"/>
                </a:srgbClr>
              </a:gs>
              <a:gs pos="100000">
                <a:srgbClr val="2F5496"/>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g2bc75f20c8d_0_54"/>
          <p:cNvSpPr/>
          <p:nvPr/>
        </p:nvSpPr>
        <p:spPr>
          <a:xfrm flipH="1" rot="10800000">
            <a:off x="0" y="6400672"/>
            <a:ext cx="9144000" cy="456900"/>
          </a:xfrm>
          <a:prstGeom prst="rect">
            <a:avLst/>
          </a:prstGeom>
          <a:gradFill>
            <a:gsLst>
              <a:gs pos="0">
                <a:schemeClr val="accent1"/>
              </a:gs>
              <a:gs pos="100000">
                <a:srgbClr val="1F3864"/>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g2bc75f20c8d_0_54"/>
          <p:cNvSpPr/>
          <p:nvPr/>
        </p:nvSpPr>
        <p:spPr>
          <a:xfrm flipH="1">
            <a:off x="3029098" y="6400799"/>
            <a:ext cx="6114900" cy="456900"/>
          </a:xfrm>
          <a:prstGeom prst="rect">
            <a:avLst/>
          </a:prstGeom>
          <a:gradFill>
            <a:gsLst>
              <a:gs pos="0">
                <a:srgbClr val="000000">
                  <a:alpha val="75294"/>
                </a:srgbClr>
              </a:gs>
              <a:gs pos="100000">
                <a:schemeClr val="accent1"/>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g2bc75f20c8d_0_5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46" name="Google Shape;246;g2bc75f20c8d_0_54"/>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Bubble Sort Time Complexity</a:t>
            </a:r>
            <a:endParaRPr/>
          </a:p>
          <a:p>
            <a:pPr indent="0" lvl="0" marL="0" rtl="0" algn="l">
              <a:spcBef>
                <a:spcPts val="0"/>
              </a:spcBef>
              <a:spcAft>
                <a:spcPts val="0"/>
              </a:spcAft>
              <a:buNone/>
            </a:pPr>
            <a:r>
              <a:t/>
            </a:r>
            <a:endParaRPr/>
          </a:p>
        </p:txBody>
      </p:sp>
      <p:sp>
        <p:nvSpPr>
          <p:cNvPr id="247" name="Google Shape;247;g2bc75f20c8d_0_54"/>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Clr>
                <a:schemeClr val="dk1"/>
              </a:buClr>
              <a:buSzPts val="1100"/>
              <a:buFont typeface="Arial"/>
              <a:buNone/>
            </a:pPr>
            <a:r>
              <a:t/>
            </a:r>
            <a:endParaRPr b="1"/>
          </a:p>
          <a:p>
            <a:pPr indent="0" lvl="0" marL="0" rtl="0" algn="l">
              <a:spcBef>
                <a:spcPts val="750"/>
              </a:spcBef>
              <a:spcAft>
                <a:spcPts val="0"/>
              </a:spcAft>
              <a:buClr>
                <a:schemeClr val="dk1"/>
              </a:buClr>
              <a:buSzPts val="1100"/>
              <a:buFont typeface="Arial"/>
              <a:buNone/>
            </a:pPr>
            <a:r>
              <a:rPr b="1" lang="en-US"/>
              <a:t>Best Case O(n) </a:t>
            </a:r>
            <a:endParaRPr b="1"/>
          </a:p>
          <a:p>
            <a:pPr indent="0" lvl="0" marL="0" rtl="0" algn="l">
              <a:spcBef>
                <a:spcPts val="750"/>
              </a:spcBef>
              <a:spcAft>
                <a:spcPts val="0"/>
              </a:spcAft>
              <a:buClr>
                <a:schemeClr val="dk1"/>
              </a:buClr>
              <a:buSzPts val="1100"/>
              <a:buFont typeface="Arial"/>
              <a:buNone/>
            </a:pPr>
            <a:r>
              <a:rPr lang="en-US"/>
              <a:t>array is already sorted</a:t>
            </a:r>
            <a:endParaRPr/>
          </a:p>
          <a:p>
            <a:pPr indent="0" lvl="0" marL="0" rtl="0" algn="l">
              <a:spcBef>
                <a:spcPts val="750"/>
              </a:spcBef>
              <a:spcAft>
                <a:spcPts val="0"/>
              </a:spcAft>
              <a:buClr>
                <a:schemeClr val="dk1"/>
              </a:buClr>
              <a:buSzPts val="1100"/>
              <a:buFont typeface="Arial"/>
              <a:buNone/>
            </a:pPr>
            <a:r>
              <a:rPr lang="en-US"/>
              <a:t>No swaps needed, so only outer loop runs</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Clr>
                <a:schemeClr val="dk1"/>
              </a:buClr>
              <a:buSzPts val="1100"/>
              <a:buFont typeface="Arial"/>
              <a:buNone/>
            </a:pPr>
            <a:r>
              <a:rPr b="1" lang="en-US"/>
              <a:t>Worst Case O(n^2) </a:t>
            </a:r>
            <a:endParaRPr b="1"/>
          </a:p>
          <a:p>
            <a:pPr indent="0" lvl="0" marL="0" rtl="0" algn="l">
              <a:spcBef>
                <a:spcPts val="750"/>
              </a:spcBef>
              <a:spcAft>
                <a:spcPts val="0"/>
              </a:spcAft>
              <a:buClr>
                <a:schemeClr val="dk1"/>
              </a:buClr>
              <a:buSzPts val="1100"/>
              <a:buFont typeface="Arial"/>
              <a:buNone/>
            </a:pPr>
            <a:r>
              <a:rPr lang="en-US"/>
              <a:t>array is in descending order, all items need to swap</a:t>
            </a:r>
            <a:endParaRPr/>
          </a:p>
          <a:p>
            <a:pPr indent="0" lvl="0" marL="0" rtl="0" algn="l">
              <a:spcBef>
                <a:spcPts val="750"/>
              </a:spcBef>
              <a:spcAft>
                <a:spcPts val="0"/>
              </a:spcAft>
              <a:buClr>
                <a:schemeClr val="dk1"/>
              </a:buClr>
              <a:buSzPts val="1100"/>
              <a:buFont typeface="Arial"/>
              <a:buNone/>
            </a:pPr>
            <a:r>
              <a:rPr lang="en-US"/>
              <a:t>array elements are required to be sorted in reverse order</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c 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2013-01-25T08:57:40Z</dcterms:created>
  <dc:creator>Tony Mullins</dc:creator>
</cp:coreProperties>
</file>